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2" r:id="rId2"/>
    <p:sldId id="303" r:id="rId3"/>
    <p:sldId id="306" r:id="rId4"/>
    <p:sldId id="328" r:id="rId5"/>
    <p:sldId id="310" r:id="rId6"/>
    <p:sldId id="312" r:id="rId7"/>
    <p:sldId id="316" r:id="rId8"/>
    <p:sldId id="325" r:id="rId9"/>
    <p:sldId id="326" r:id="rId10"/>
    <p:sldId id="264" r:id="rId11"/>
    <p:sldId id="327" r:id="rId12"/>
    <p:sldId id="315" r:id="rId13"/>
    <p:sldId id="308" r:id="rId14"/>
    <p:sldId id="329" r:id="rId15"/>
    <p:sldId id="330" r:id="rId16"/>
    <p:sldId id="331" r:id="rId17"/>
    <p:sldId id="332" r:id="rId18"/>
    <p:sldId id="333" r:id="rId19"/>
    <p:sldId id="334" r:id="rId20"/>
    <p:sldId id="317" r:id="rId21"/>
    <p:sldId id="309" r:id="rId22"/>
    <p:sldId id="318" r:id="rId23"/>
    <p:sldId id="319" r:id="rId24"/>
    <p:sldId id="298" r:id="rId25"/>
    <p:sldId id="321" r:id="rId26"/>
    <p:sldId id="320" r:id="rId27"/>
    <p:sldId id="275" r:id="rId28"/>
    <p:sldId id="322" r:id="rId29"/>
    <p:sldId id="276" r:id="rId30"/>
    <p:sldId id="296" r:id="rId31"/>
    <p:sldId id="335" r:id="rId32"/>
    <p:sldId id="292" r:id="rId33"/>
    <p:sldId id="293" r:id="rId34"/>
    <p:sldId id="294" r:id="rId35"/>
  </p:sldIdLst>
  <p:sldSz cx="9144000" cy="6858000" type="screen4x3"/>
  <p:notesSz cx="6888163" cy="96075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8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C7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75224"/>
  </p:normalViewPr>
  <p:slideViewPr>
    <p:cSldViewPr>
      <p:cViewPr varScale="1">
        <p:scale>
          <a:sx n="67" d="100"/>
          <a:sy n="67" d="100"/>
        </p:scale>
        <p:origin x="1300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144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5" d="100"/>
          <a:sy n="85" d="100"/>
        </p:scale>
        <p:origin x="1952" y="40"/>
      </p:cViewPr>
      <p:guideLst>
        <p:guide orient="horz" pos="2788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710" cy="4809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845" y="1"/>
            <a:ext cx="2984709" cy="4809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6559"/>
            <a:ext cx="2984710" cy="4809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845" y="9126559"/>
            <a:ext cx="2984709" cy="4809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89EE-CE9A-AA4B-BD6E-E8ED2A1E798B}" type="slidenum">
              <a:rPr lang="en-US" u="none" smtClean="0"/>
              <a:t>‹#›</a:t>
            </a:fld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5711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88163" cy="96075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88163" cy="96075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"/>
            <a:ext cx="2986319" cy="48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01845" y="1"/>
            <a:ext cx="2986319" cy="48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2988" y="720725"/>
            <a:ext cx="4800600" cy="36004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8655" y="4564047"/>
            <a:ext cx="5509243" cy="432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9126559"/>
            <a:ext cx="2986319" cy="4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01845" y="9126558"/>
            <a:ext cx="2983101" cy="47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60CA9950-BA5E-4950-8F9C-6CE0961AE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47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624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193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655" y="4563279"/>
            <a:ext cx="5509243" cy="432124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052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81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31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045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117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967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15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66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674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48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5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181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776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37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130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177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626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58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964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17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82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07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771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20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40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49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06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06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70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88000">
              <a:srgbClr val="003C71"/>
            </a:gs>
            <a:gs pos="83000">
              <a:srgbClr val="003C7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9887" y="980728"/>
            <a:ext cx="5812433" cy="7679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75656" y="6237312"/>
            <a:ext cx="7584703" cy="45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003C71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nrich.maths.org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B20FBCE-249B-F543-8A1F-57D9920D8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97913"/>
            <a:ext cx="375033" cy="4954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524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0E2-0E3E-49EB-997D-01400722AB5A}" type="datetimeFigureOut">
              <a:rPr lang="en-GB" smtClean="0"/>
              <a:pPr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F560-FB36-434E-8D2A-0D1D33BBB4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3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3C71"/>
            </a:gs>
            <a:gs pos="87000">
              <a:srgbClr val="003C71"/>
            </a:gs>
            <a:gs pos="87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1272" y="913488"/>
            <a:ext cx="5445524" cy="75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05562"/>
            <a:ext cx="8215064" cy="373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7" y="6226000"/>
            <a:ext cx="375033" cy="4954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55588" y="5949490"/>
            <a:ext cx="8636892" cy="771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u="none">
                <a:solidFill>
                  <a:srgbClr val="003C71"/>
                </a:solidFill>
                <a:latin typeface="+mn-lt"/>
              </a:defRPr>
            </a:lvl1pPr>
          </a:lstStyle>
          <a:p>
            <a:pPr algn="ctr"/>
            <a:r>
              <a:rPr lang="en-GB" dirty="0"/>
              <a:t>nrich.maths.org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l35@cam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rich.maths.org/12123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rich.maths.org/1212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rich.maths.org/content/id/12122/Iceland.pdf" TargetMode="External"/><Relationship Id="rId7" Type="http://schemas.openxmlformats.org/officeDocument/2006/relationships/hyperlink" Target="https://www.youtube.com/watch?v=Bprgl_4z6g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rich.maths.org/content/id/12122/Resistance%20to%20antibiotics.pdf" TargetMode="External"/><Relationship Id="rId5" Type="http://schemas.openxmlformats.org/officeDocument/2006/relationships/hyperlink" Target="https://nrich.maths.org/content/id/12122/Ebola%20Virus.pdf" TargetMode="External"/><Relationship Id="rId4" Type="http://schemas.openxmlformats.org/officeDocument/2006/relationships/hyperlink" Target="https://nrich.maths.org/content/id/12122/Genetic%20Tests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ths.org/juniper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rich.maths.org/" TargetMode="External"/><Relationship Id="rId7" Type="http://schemas.openxmlformats.org/officeDocument/2006/relationships/hyperlink" Target="https://plus.maths.org/content/covid-19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s.org/step/welcome" TargetMode="External"/><Relationship Id="rId5" Type="http://schemas.openxmlformats.org/officeDocument/2006/relationships/hyperlink" Target="https://nrich.maths.org/7252" TargetMode="External"/><Relationship Id="rId4" Type="http://schemas.openxmlformats.org/officeDocument/2006/relationships/hyperlink" Target="https://nrich.maths.org/epidemi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rich.maths.org/121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39E6FA-DF48-48B1-8A58-B46BFC29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140968"/>
            <a:ext cx="8496944" cy="2494658"/>
          </a:xfrm>
        </p:spPr>
        <p:txBody>
          <a:bodyPr/>
          <a:lstStyle/>
          <a:p>
            <a:endParaRPr lang="en-GB" dirty="0"/>
          </a:p>
          <a:p>
            <a:pPr indent="0" algn="ctr"/>
            <a:br>
              <a:rPr lang="en-GB" dirty="0"/>
            </a:br>
            <a:r>
              <a:rPr lang="en-GB" dirty="0"/>
              <a:t>Dr Ems Lord</a:t>
            </a:r>
          </a:p>
          <a:p>
            <a:pPr indent="0" algn="ctr"/>
            <a:r>
              <a:rPr lang="en-GB" dirty="0">
                <a:hlinkClick r:id="rId3"/>
              </a:rPr>
              <a:t>ell35@cam.ac.uk</a:t>
            </a:r>
            <a:endParaRPr lang="en-GB" dirty="0"/>
          </a:p>
          <a:p>
            <a:pPr indent="0" algn="ctr"/>
            <a:endParaRPr lang="en-GB" dirty="0"/>
          </a:p>
          <a:p>
            <a:pPr indent="0" algn="ctr"/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64D1E-2E4A-4105-BD64-A1B2F8F9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700808"/>
            <a:ext cx="8952855" cy="1872208"/>
          </a:xfrm>
        </p:spPr>
        <p:txBody>
          <a:bodyPr/>
          <a:lstStyle/>
          <a:p>
            <a:pPr indent="0"/>
            <a:r>
              <a:rPr lang="en-GB" dirty="0"/>
              <a:t>Welcome!</a:t>
            </a:r>
            <a:br>
              <a:rPr lang="en-GB" dirty="0"/>
            </a:br>
            <a:br>
              <a:rPr lang="en-GB" dirty="0"/>
            </a:br>
            <a:r>
              <a:rPr lang="en-GB" sz="3600" dirty="0"/>
              <a:t>Historical adventures in mathematical modelling: </a:t>
            </a:r>
            <a:br>
              <a:rPr lang="en-GB" sz="3600" dirty="0"/>
            </a:br>
            <a:r>
              <a:rPr lang="en-GB" sz="3600" dirty="0"/>
              <a:t>From the Outback to the Arctic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66D9D-9DE9-465B-BFBF-46523F664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23" y="6021288"/>
            <a:ext cx="4640510" cy="456076"/>
          </a:xfrm>
        </p:spPr>
        <p:txBody>
          <a:bodyPr/>
          <a:lstStyle/>
          <a:p>
            <a:pPr algn="r"/>
            <a:r>
              <a:rPr lang="en-GB" dirty="0"/>
              <a:t>nrich.maths.org/14880 </a:t>
            </a:r>
          </a:p>
        </p:txBody>
      </p:sp>
      <p:pic>
        <p:nvPicPr>
          <p:cNvPr id="7" name="Picture 7" descr="UC">
            <a:extLst>
              <a:ext uri="{FF2B5EF4-FFF2-40B4-BE49-F238E27FC236}">
                <a16:creationId xmlns:a16="http://schemas.microsoft.com/office/drawing/2014/main" id="{C10DD13D-F000-41C6-A6C8-548C3772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9400"/>
            <a:ext cx="2057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09608A7-6492-4FA3-B766-410F247AF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1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42" descr="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Text Box 44"/>
          <p:cNvSpPr txBox="1">
            <a:spLocks noChangeArrowheads="1"/>
          </p:cNvSpPr>
          <p:nvPr/>
        </p:nvSpPr>
        <p:spPr bwMode="auto">
          <a:xfrm>
            <a:off x="5482181" y="2704371"/>
            <a:ext cx="18501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000" b="1" dirty="0">
                <a:solidFill>
                  <a:schemeClr val="bg1"/>
                </a:solidFill>
              </a:rPr>
              <a:t>33 steps!</a:t>
            </a:r>
            <a:endParaRPr lang="en-US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467" name="Table 4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27906"/>
              </p:ext>
            </p:extLst>
          </p:nvPr>
        </p:nvGraphicFramePr>
        <p:xfrm>
          <a:off x="516542" y="332656"/>
          <a:ext cx="1204505" cy="479298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20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64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128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256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512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1,024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2,048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4,096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8,192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16,384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32,768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65,536</a:t>
                      </a:r>
                    </a:p>
                  </a:txBody>
                  <a:tcPr marL="68580" marR="351000" marT="34290" marB="3429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68" name="Table 4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5063"/>
              </p:ext>
            </p:extLst>
          </p:nvPr>
        </p:nvGraphicFramePr>
        <p:xfrm>
          <a:off x="2123728" y="312421"/>
          <a:ext cx="1932014" cy="5516859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932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131,072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262,144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524,288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1,048,576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2,097,152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99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4,194,304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8,388,608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16,777,216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33,554,432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67,108,864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134,217,728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268,435,456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536,870,912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1,073,741,824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1459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2,147,483,648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4,294,967,296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8,589,934,592</a:t>
                      </a:r>
                    </a:p>
                  </a:txBody>
                  <a:tcPr marL="68580" marR="189000" marT="34290" marB="3429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3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DB6436-4EC3-4C03-929A-C9BBD2F8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67" y="2436988"/>
            <a:ext cx="8215064" cy="2998714"/>
          </a:xfrm>
        </p:spPr>
        <p:txBody>
          <a:bodyPr/>
          <a:lstStyle/>
          <a:p>
            <a:r>
              <a:rPr lang="en-US" sz="3200" dirty="0">
                <a:cs typeface="Helvetica Neue Light"/>
              </a:rPr>
              <a:t>“Eyebrows were raised when the Centers for Disease Control’s model forecast </a:t>
            </a:r>
            <a:r>
              <a:rPr lang="en-US" sz="3200" b="1" dirty="0">
                <a:cs typeface="Helvetica Neue"/>
              </a:rPr>
              <a:t>77 trillion cases </a:t>
            </a:r>
            <a:r>
              <a:rPr lang="en-US" sz="3200" dirty="0">
                <a:cs typeface="Helvetica Neue Light"/>
              </a:rPr>
              <a:t>if the epidemic went unchecked”</a:t>
            </a:r>
          </a:p>
          <a:p>
            <a:r>
              <a:rPr lang="en-US" sz="2000" dirty="0">
                <a:cs typeface="Helvetica Neue Light"/>
              </a:rPr>
              <a:t>Ben Cooper (2006)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8C6135-151F-4C5F-B4AA-863560BA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08603"/>
            <a:ext cx="8640959" cy="767902"/>
          </a:xfrm>
        </p:spPr>
        <p:txBody>
          <a:bodyPr/>
          <a:lstStyle/>
          <a:p>
            <a:r>
              <a:rPr lang="en-GB" dirty="0"/>
              <a:t>Interpreting a model…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69B503C-6E9F-4B71-B852-52AE04FF8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3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8383"/>
            <a:ext cx="8496944" cy="767902"/>
          </a:xfrm>
        </p:spPr>
        <p:txBody>
          <a:bodyPr/>
          <a:lstStyle/>
          <a:p>
            <a:r>
              <a:rPr lang="en-GB" dirty="0"/>
              <a:t>The Scottish Islands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4DCE2-948D-4961-9A5D-3F48AB439011}"/>
              </a:ext>
            </a:extLst>
          </p:cNvPr>
          <p:cNvSpPr txBox="1"/>
          <p:nvPr/>
        </p:nvSpPr>
        <p:spPr>
          <a:xfrm>
            <a:off x="899592" y="6319617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https://kb.rspca.org.au/knowledge-base/how-many-pets-are-there-in-australia/</a:t>
            </a:r>
            <a:endParaRPr lang="en-GB" sz="1100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8691FD1-B645-4877-8D4C-343142836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 bwMode="auto">
          <a:xfrm>
            <a:off x="1835696" y="1556792"/>
            <a:ext cx="5279550" cy="43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F52486E-B2BD-4DEA-81FA-BD8675CB7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6072226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6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E4CA9-E20D-47CF-8A27-CA6E48135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11714"/>
            <a:ext cx="8496944" cy="767902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What assumptions might you make?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4DCE2-948D-4961-9A5D-3F48AB439011}"/>
              </a:ext>
            </a:extLst>
          </p:cNvPr>
          <p:cNvSpPr txBox="1"/>
          <p:nvPr/>
        </p:nvSpPr>
        <p:spPr>
          <a:xfrm>
            <a:off x="899592" y="6319617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https://www.statista.com/statistics/308218/leading-ten-pets-ranked-by-household-ownership-in-the-united-kingdom-uk/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E201EAC-CC34-426F-B078-91742F53E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88394" y="1970087"/>
            <a:ext cx="45053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295B81F-9720-4326-AC97-3E209EE53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5971971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0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AB277B-CD35-4E05-8A62-1B4808ED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5201"/>
            <a:ext cx="8208911" cy="767902"/>
          </a:xfrm>
        </p:spPr>
        <p:txBody>
          <a:bodyPr/>
          <a:lstStyle/>
          <a:p>
            <a:r>
              <a:rPr lang="en-GB" dirty="0"/>
              <a:t>Epidemics on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673AD-B56B-4E1C-8670-2B50C6A1DC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99666"/>
            <a:ext cx="3947443" cy="290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B6E506-EDCB-4791-9AC9-8A0B380C6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1023" y="1988840"/>
            <a:ext cx="3774105" cy="32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09968-8140-4FCE-ADA3-E4D51A3A3640}"/>
              </a:ext>
            </a:extLst>
          </p:cNvPr>
          <p:cNvSpPr txBox="1"/>
          <p:nvPr/>
        </p:nvSpPr>
        <p:spPr>
          <a:xfrm>
            <a:off x="1331640" y="57332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nrich.maths.org/12123</a:t>
            </a:r>
            <a:r>
              <a:rPr lang="en-GB" dirty="0"/>
              <a:t> 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C259CC8-08D6-4856-828C-52FC694E1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2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9CF1C-3172-40BD-9CD6-5A018963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980728"/>
            <a:ext cx="8856984" cy="767902"/>
          </a:xfrm>
        </p:spPr>
        <p:txBody>
          <a:bodyPr/>
          <a:lstStyle/>
          <a:p>
            <a:r>
              <a:rPr lang="en-GB" dirty="0"/>
              <a:t>Teenage romantic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32BCD-00D4-48DE-AD42-DB9087E63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nrich.maths.org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5FF8F9-A51B-4E5C-95BF-6C52FDAA8C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700"/>
          <a:stretch>
            <a:fillRect/>
          </a:stretch>
        </p:blipFill>
        <p:spPr bwMode="auto">
          <a:xfrm>
            <a:off x="1835696" y="2123802"/>
            <a:ext cx="5633257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30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54F187-4CDF-422F-B822-D01676A0F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086" y="2204864"/>
            <a:ext cx="7141826" cy="37306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A46662-951A-4706-94DC-2857C1F5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5" cy="767902"/>
          </a:xfrm>
        </p:spPr>
        <p:txBody>
          <a:bodyPr/>
          <a:lstStyle/>
          <a:p>
            <a:r>
              <a:rPr lang="en-GB" dirty="0"/>
              <a:t>How does an epidemic spread on a </a:t>
            </a:r>
            <a:r>
              <a:rPr lang="en-GB" dirty="0" err="1"/>
              <a:t>netwok</a:t>
            </a:r>
            <a:r>
              <a:rPr lang="en-GB" dirty="0"/>
              <a:t>?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07130BD-B013-4906-9FED-9D86465B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093296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4D456C-8A49-4030-986D-E529CBEF0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0994" y="1905000"/>
            <a:ext cx="6480125" cy="37306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F2723A-05B9-47D3-8127-6BA815BC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3DFACC3-D7A6-4E83-B12D-18906641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2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87B1C0-2F76-4B58-A3F6-DB5E2FD76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4604" y="2113880"/>
            <a:ext cx="6482997" cy="37306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407765-FF84-4F17-BBFC-BC7D9807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A57C1BF-B8DC-436A-AB20-8A72600F5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143427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6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5095C0-B507-462A-BA75-ACC51C44C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9134" y="1905000"/>
            <a:ext cx="6463845" cy="37306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BABEDA-496D-4C12-A012-477FC264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8179-2BFE-4BCD-A448-84D8E3EBC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nrich.maths.org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10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E4CA9-E20D-47CF-8A27-CA6E4813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564904"/>
            <a:ext cx="8215064" cy="3070722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Which are the three most popular pets in the UK?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19925"/>
            <a:ext cx="9060359" cy="767902"/>
          </a:xfrm>
        </p:spPr>
        <p:txBody>
          <a:bodyPr/>
          <a:lstStyle/>
          <a:p>
            <a:r>
              <a:rPr lang="en-GB" dirty="0"/>
              <a:t>Before going back in time, let’s think about </a:t>
            </a:r>
            <a:r>
              <a:rPr lang="en-GB" i="1" dirty="0"/>
              <a:t>now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897CE92-14A8-409F-8277-5B2CCFD21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8383"/>
            <a:ext cx="8496944" cy="767902"/>
          </a:xfrm>
        </p:spPr>
        <p:txBody>
          <a:bodyPr/>
          <a:lstStyle/>
          <a:p>
            <a:r>
              <a:rPr lang="en-GB" dirty="0"/>
              <a:t>Hudson Bay, Canada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8691FD1-B645-4877-8D4C-343142836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 bwMode="auto">
          <a:xfrm>
            <a:off x="1835696" y="1556792"/>
            <a:ext cx="5279550" cy="43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521C291-0AB9-4E78-A20F-5000F9091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091811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97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E4CA9-E20D-47CF-8A27-CA6E4813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56" y="1339076"/>
            <a:ext cx="8431088" cy="4078834"/>
          </a:xfrm>
        </p:spPr>
        <p:txBody>
          <a:bodyPr/>
          <a:lstStyle/>
          <a:p>
            <a:pPr indent="0"/>
            <a:r>
              <a:rPr lang="en-GB" dirty="0"/>
              <a:t>Starting in 1901, here is the annual list of hares (x 1k):</a:t>
            </a:r>
          </a:p>
          <a:p>
            <a:pPr indent="0"/>
            <a:endParaRPr lang="en-GB" dirty="0"/>
          </a:p>
          <a:p>
            <a:pPr indent="0"/>
            <a:r>
              <a:rPr lang="en-GB" dirty="0"/>
              <a:t>30, 47, 70, 77, 36, 21, 18, 21, 22, 25, 27, 40, 57, 77, 52, 20, 11, 8, 15, 16, 25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36711"/>
            <a:ext cx="8496944" cy="469573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What do you notice?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4DCE2-948D-4961-9A5D-3F48AB439011}"/>
              </a:ext>
            </a:extLst>
          </p:cNvPr>
          <p:cNvSpPr txBox="1"/>
          <p:nvPr/>
        </p:nvSpPr>
        <p:spPr>
          <a:xfrm>
            <a:off x="899592" y="6319617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none" dirty="0"/>
              <a:t>Picture source: Wikipedia</a:t>
            </a:r>
          </a:p>
        </p:txBody>
      </p:sp>
      <p:pic>
        <p:nvPicPr>
          <p:cNvPr id="3074" name="Picture 2" descr="A snowshoe hare sitting on snow">
            <a:extLst>
              <a:ext uri="{FF2B5EF4-FFF2-40B4-BE49-F238E27FC236}">
                <a16:creationId xmlns:a16="http://schemas.microsoft.com/office/drawing/2014/main" id="{C9F04764-68D0-495C-9685-6499BB9A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60" y="4390060"/>
            <a:ext cx="2879791" cy="19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58E714B-4B5A-40CF-97B3-D33880BC6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222616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7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199BD2-2AA0-4FDD-B174-0D1466139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562" y="1916832"/>
            <a:ext cx="6810481" cy="388843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9F3CDD-3B79-4986-88F9-023593E0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35411"/>
            <a:ext cx="9036495" cy="767902"/>
          </a:xfrm>
        </p:spPr>
        <p:txBody>
          <a:bodyPr/>
          <a:lstStyle/>
          <a:p>
            <a:r>
              <a:rPr lang="en-GB" dirty="0"/>
              <a:t>Hudson Bay: Hare data 190 onwards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35411D7-2EF6-4410-8169-CC8977FB6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0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9F3CDD-3B79-4986-88F9-023593E0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35411"/>
            <a:ext cx="9036495" cy="767902"/>
          </a:xfrm>
        </p:spPr>
        <p:txBody>
          <a:bodyPr/>
          <a:lstStyle/>
          <a:p>
            <a:r>
              <a:rPr lang="en-GB" dirty="0"/>
              <a:t>Hudson Bay: Hare data 190 onwards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E200CD-2DE8-4368-8BD2-E7A2EA1E1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869926"/>
            <a:ext cx="7475502" cy="4044280"/>
          </a:xfr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12EF31F-58E8-423C-B912-0EC2D1E5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40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54261C-49B5-413A-A4BA-29221D9F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23480"/>
            <a:ext cx="4686672" cy="4464496"/>
          </a:xfrm>
        </p:spPr>
        <p:txBody>
          <a:bodyPr/>
          <a:lstStyle/>
          <a:p>
            <a:pPr marL="0" indent="0"/>
            <a:r>
              <a:rPr lang="en-GB" dirty="0"/>
              <a:t>Here are the annual figures for the lynx: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4, 6, 10, 35, 59, 42, 19, 13, 8, 9, 7, 8, 12, 20, 46, 51, 30, 16, 10, 10, 9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B706A-D6ED-4CD7-87B8-51E3C1A1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048"/>
            <a:ext cx="8892479" cy="767902"/>
          </a:xfrm>
        </p:spPr>
        <p:txBody>
          <a:bodyPr/>
          <a:lstStyle/>
          <a:p>
            <a:r>
              <a:rPr lang="en-GB" sz="3600" dirty="0"/>
              <a:t>Introducing a predator</a:t>
            </a:r>
          </a:p>
        </p:txBody>
      </p:sp>
      <p:pic>
        <p:nvPicPr>
          <p:cNvPr id="4098" name="Picture 2" descr="A Canada lynx walking on snow">
            <a:extLst>
              <a:ext uri="{FF2B5EF4-FFF2-40B4-BE49-F238E27FC236}">
                <a16:creationId xmlns:a16="http://schemas.microsoft.com/office/drawing/2014/main" id="{4962708D-B766-4C42-9F03-A99A0329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43" y="2276872"/>
            <a:ext cx="35742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16248-EB4F-44E3-862B-67CC9716F0D8}"/>
              </a:ext>
            </a:extLst>
          </p:cNvPr>
          <p:cNvSpPr txBox="1"/>
          <p:nvPr/>
        </p:nvSpPr>
        <p:spPr>
          <a:xfrm>
            <a:off x="1115616" y="6381328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none" dirty="0"/>
              <a:t>Picture source: Wikipedia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8504C32-CAC3-4003-BE6B-EC4C3E602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25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910DCD-BC63-44F2-9887-67911FFF2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2654" y="1905000"/>
            <a:ext cx="2316805" cy="37306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978144-67ED-4438-84E3-A25CC140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Lynx graph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31957EB-0E1D-4116-9D78-C8CA6CD92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3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8822299-7937-4512-BD20-A9291152D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372382"/>
              </p:ext>
            </p:extLst>
          </p:nvPr>
        </p:nvGraphicFramePr>
        <p:xfrm>
          <a:off x="1164331" y="1758924"/>
          <a:ext cx="3246512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791991688"/>
                    </a:ext>
                  </a:extLst>
                </a:gridCol>
                <a:gridCol w="1806352">
                  <a:extLst>
                    <a:ext uri="{9D8B030D-6E8A-4147-A177-3AD203B41FA5}">
                      <a16:colId xmlns:a16="http://schemas.microsoft.com/office/drawing/2014/main" val="3517621088"/>
                    </a:ext>
                  </a:extLst>
                </a:gridCol>
              </a:tblGrid>
              <a:tr h="287000">
                <a:tc>
                  <a:txBody>
                    <a:bodyPr/>
                    <a:lstStyle/>
                    <a:p>
                      <a:r>
                        <a:rPr lang="en-GB" dirty="0"/>
                        <a:t>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Lynx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74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2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68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2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4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43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3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44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8969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BFB706A-D6ED-4CD7-87B8-51E3C1A1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048"/>
            <a:ext cx="8892479" cy="767902"/>
          </a:xfrm>
        </p:spPr>
        <p:txBody>
          <a:bodyPr/>
          <a:lstStyle/>
          <a:p>
            <a:r>
              <a:rPr lang="en-GB" sz="3600" dirty="0"/>
              <a:t>What do you notice?</a:t>
            </a:r>
          </a:p>
        </p:txBody>
      </p:sp>
      <p:pic>
        <p:nvPicPr>
          <p:cNvPr id="4098" name="Picture 2" descr="A Canada lynx walking on snow">
            <a:extLst>
              <a:ext uri="{FF2B5EF4-FFF2-40B4-BE49-F238E27FC236}">
                <a16:creationId xmlns:a16="http://schemas.microsoft.com/office/drawing/2014/main" id="{4962708D-B766-4C42-9F03-A99A0329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39476"/>
            <a:ext cx="2791966" cy="21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16248-EB4F-44E3-862B-67CC9716F0D8}"/>
              </a:ext>
            </a:extLst>
          </p:cNvPr>
          <p:cNvSpPr txBox="1"/>
          <p:nvPr/>
        </p:nvSpPr>
        <p:spPr>
          <a:xfrm>
            <a:off x="1115616" y="6381328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none" dirty="0"/>
              <a:t>Picture source: Wikipedia</a:t>
            </a:r>
          </a:p>
        </p:txBody>
      </p:sp>
      <p:pic>
        <p:nvPicPr>
          <p:cNvPr id="7" name="Picture 2" descr="A snowshoe hare sitting on snow">
            <a:extLst>
              <a:ext uri="{FF2B5EF4-FFF2-40B4-BE49-F238E27FC236}">
                <a16:creationId xmlns:a16="http://schemas.microsoft.com/office/drawing/2014/main" id="{CA372002-283B-4540-A293-B09716F8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53209"/>
            <a:ext cx="2924233" cy="19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4792F26-8F28-4287-8112-9409E715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6177433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37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EE2D7F-9568-4D04-A492-0500A5F7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980728"/>
            <a:ext cx="8280920" cy="767902"/>
          </a:xfrm>
        </p:spPr>
        <p:txBody>
          <a:bodyPr/>
          <a:lstStyle/>
          <a:p>
            <a:r>
              <a:rPr lang="en-GB" dirty="0"/>
              <a:t>Visual comparison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91A268-9591-4A1F-88FD-62B5528B9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5776" y="1951247"/>
            <a:ext cx="4032448" cy="3730625"/>
          </a:xfr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04C8E73-505E-4ABF-A74B-B4868A8D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9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8383"/>
            <a:ext cx="8496944" cy="767902"/>
          </a:xfrm>
        </p:spPr>
        <p:txBody>
          <a:bodyPr/>
          <a:lstStyle/>
          <a:p>
            <a:r>
              <a:rPr lang="en-GB" dirty="0"/>
              <a:t>Adriatic Sea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8691FD1-B645-4877-8D4C-343142836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 bwMode="auto">
          <a:xfrm>
            <a:off x="1835696" y="1556792"/>
            <a:ext cx="5279550" cy="43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34A3CE3-1914-4EE9-A415-C87CB829C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091811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76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561F2B-B024-4CF4-BB3F-167A73CF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80728"/>
            <a:ext cx="8748464" cy="767902"/>
          </a:xfrm>
        </p:spPr>
        <p:txBody>
          <a:bodyPr/>
          <a:lstStyle/>
          <a:p>
            <a:r>
              <a:rPr lang="en-GB" dirty="0"/>
              <a:t>What do you notice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7943FA-6195-486B-AB06-8D4A2C8F3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Here are the figures for the annual % of predators found in fishing nets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12, 21, 22, 21, 36, 27, 16, 16, 15, 11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CF192B9-9022-4254-BE42-EC5728F74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E4CA9-E20D-47CF-8A27-CA6E48135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8383"/>
            <a:ext cx="9144000" cy="767902"/>
          </a:xfrm>
        </p:spPr>
        <p:txBody>
          <a:bodyPr/>
          <a:lstStyle/>
          <a:p>
            <a:r>
              <a:rPr lang="en-GB" sz="3600" dirty="0">
                <a:solidFill>
                  <a:srgbClr val="FFC000"/>
                </a:solidFill>
              </a:rPr>
              <a:t>Australia’s favourite pet data: </a:t>
            </a:r>
            <a:br>
              <a:rPr lang="en-GB" sz="3600" dirty="0">
                <a:solidFill>
                  <a:srgbClr val="FFC000"/>
                </a:solidFill>
              </a:rPr>
            </a:br>
            <a:r>
              <a:rPr lang="en-GB" sz="3600" dirty="0">
                <a:solidFill>
                  <a:srgbClr val="FFC000"/>
                </a:solidFill>
              </a:rPr>
              <a:t>What do you notice?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4DCE2-948D-4961-9A5D-3F48AB439011}"/>
              </a:ext>
            </a:extLst>
          </p:cNvPr>
          <p:cNvSpPr txBox="1"/>
          <p:nvPr/>
        </p:nvSpPr>
        <p:spPr>
          <a:xfrm>
            <a:off x="899592" y="6319617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https://kb.rspca.org.au/knowledge-base/how-many-pets-are-there-in-australia/</a:t>
            </a:r>
            <a:endParaRPr lang="en-GB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E894C5-7435-4B51-9355-28DC67DA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91929"/>
            <a:ext cx="7074557" cy="4103387"/>
          </a:xfrm>
          <a:prstGeom prst="rect">
            <a:avLst/>
          </a:prstGeom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D6A598E7-E55F-441D-893C-ABD763CE6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5991387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6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EBECA1-49FC-4EA5-9A04-F95E435F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80728"/>
            <a:ext cx="8640959" cy="767902"/>
          </a:xfrm>
        </p:spPr>
        <p:txBody>
          <a:bodyPr/>
          <a:lstStyle/>
          <a:p>
            <a:r>
              <a:rPr lang="en-GB" dirty="0"/>
              <a:t>Predator-prey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FA96D8-1860-4509-B864-CB33EA3AF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Lotka</a:t>
            </a:r>
            <a:r>
              <a:rPr lang="en-GB" dirty="0"/>
              <a:t>-Volterra model:</a:t>
            </a:r>
          </a:p>
          <a:p>
            <a:r>
              <a:rPr lang="en-GB" dirty="0"/>
              <a:t>A pair of differential equations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B61BD41-866A-42A7-946D-C0994225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6012532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6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EA5E61-6A7A-4B7F-9701-1064DDF27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636466"/>
            <a:ext cx="6864568" cy="408042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36BCA1-66FF-4FA1-B312-03F3DCA0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4" y="637731"/>
            <a:ext cx="9036495" cy="767902"/>
          </a:xfrm>
        </p:spPr>
        <p:txBody>
          <a:bodyPr/>
          <a:lstStyle/>
          <a:p>
            <a:r>
              <a:rPr lang="en-GB" dirty="0"/>
              <a:t>What about confidentiality?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01776-736D-4E24-84BF-9F255D5424D8}"/>
              </a:ext>
            </a:extLst>
          </p:cNvPr>
          <p:cNvSpPr txBox="1"/>
          <p:nvPr/>
        </p:nvSpPr>
        <p:spPr>
          <a:xfrm>
            <a:off x="793775" y="600647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nrich.maths.org/12125</a:t>
            </a:r>
            <a:r>
              <a:rPr lang="en-GB" dirty="0"/>
              <a:t> 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FB77812-C5F3-468F-9A3C-92896702B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60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5097C5-B2BD-4462-868F-C512CF36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55" y="1779512"/>
            <a:ext cx="8215064" cy="5267855"/>
          </a:xfrm>
        </p:spPr>
        <p:txBody>
          <a:bodyPr/>
          <a:lstStyle/>
          <a:p>
            <a:endParaRPr lang="en-GB" dirty="0"/>
          </a:p>
          <a:p>
            <a:r>
              <a:rPr lang="en-GB" b="0" i="0" dirty="0">
                <a:effectLst/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Iceland and Biobanks</a:t>
            </a:r>
            <a:r>
              <a:rPr lang="en-GB" b="0" i="0" dirty="0"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en-GB" b="0" i="0" dirty="0">
                <a:effectLst/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 Drug Agency: 23 and me</a:t>
            </a:r>
            <a:endParaRPr lang="en-GB" dirty="0">
              <a:latin typeface="Verdana" panose="020B0604030504040204" pitchFamily="34" charset="0"/>
            </a:endParaRPr>
          </a:p>
          <a:p>
            <a:r>
              <a:rPr lang="en-GB" b="0" i="0" dirty="0">
                <a:effectLst/>
                <a:latin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Ebola vaccine trials</a:t>
            </a:r>
            <a:endParaRPr lang="en-GB" dirty="0">
              <a:latin typeface="Verdana" panose="020B0604030504040204" pitchFamily="34" charset="0"/>
            </a:endParaRPr>
          </a:p>
          <a:p>
            <a:r>
              <a:rPr lang="en-GB" b="0" i="0" dirty="0">
                <a:effectLst/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Antibiotic resistance</a:t>
            </a:r>
            <a:endParaRPr lang="en-GB" b="0" i="0" dirty="0">
              <a:effectLst/>
              <a:latin typeface="Verdana" panose="020B0604030504040204" pitchFamily="34" charset="0"/>
            </a:endParaRPr>
          </a:p>
          <a:p>
            <a:endParaRPr lang="en-GB" u="sng" dirty="0">
              <a:latin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</a:rPr>
              <a:t>nrich.maths.org/12122 </a:t>
            </a:r>
          </a:p>
          <a:p>
            <a:endParaRPr lang="en-GB" u="sng" dirty="0">
              <a:latin typeface="Verdana" panose="020B0604030504040204" pitchFamily="34" charset="0"/>
            </a:endParaRPr>
          </a:p>
          <a:p>
            <a:br>
              <a:rPr lang="en-GB" dirty="0"/>
            </a:br>
            <a:endParaRPr lang="en-GB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 dirty="0">
              <a:solidFill>
                <a:srgbClr val="CCCCFF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 dirty="0">
              <a:solidFill>
                <a:srgbClr val="CCCCFF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 dirty="0">
              <a:solidFill>
                <a:srgbClr val="CCCCFF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2AEFCA-47E1-4829-B977-F0C6556F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5" y="908720"/>
            <a:ext cx="8856983" cy="767902"/>
          </a:xfrm>
        </p:spPr>
        <p:txBody>
          <a:bodyPr/>
          <a:lstStyle/>
          <a:p>
            <a:r>
              <a:rPr lang="en-GB" dirty="0"/>
              <a:t>What about ethics?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45264E5-2BEC-4477-89B9-0E6EC0B08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77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2197EB-EE36-4B90-9247-A9B97C8C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80728"/>
            <a:ext cx="8952855" cy="767902"/>
          </a:xfrm>
        </p:spPr>
        <p:txBody>
          <a:bodyPr/>
          <a:lstStyle/>
          <a:p>
            <a:r>
              <a:rPr lang="en-GB" dirty="0"/>
              <a:t>Next steps: JUNIPER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1A72F6-5E95-48BB-9485-4098F2080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597" y="2215363"/>
            <a:ext cx="4581463" cy="355521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FBFD7-2CFF-49A8-89D1-84E7B39571A9}"/>
              </a:ext>
            </a:extLst>
          </p:cNvPr>
          <p:cNvSpPr txBox="1"/>
          <p:nvPr/>
        </p:nvSpPr>
        <p:spPr>
          <a:xfrm>
            <a:off x="5796136" y="3300473"/>
            <a:ext cx="457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maths.org/juniper/</a:t>
            </a:r>
            <a:r>
              <a:rPr lang="en-GB" dirty="0"/>
              <a:t>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846605E5-B860-465A-B07A-1D991F9C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67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6B8A88-2120-495A-955A-C314C935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88590"/>
            <a:ext cx="8352928" cy="4056634"/>
          </a:xfrm>
        </p:spPr>
        <p:txBody>
          <a:bodyPr/>
          <a:lstStyle/>
          <a:p>
            <a:pPr indent="0"/>
            <a:r>
              <a:rPr lang="en-GB" sz="2400" dirty="0"/>
              <a:t>NRICH:</a:t>
            </a:r>
          </a:p>
          <a:p>
            <a:pPr indent="0"/>
            <a:r>
              <a:rPr lang="en-GB" sz="2400" dirty="0"/>
              <a:t>Live Problems to explore </a:t>
            </a:r>
            <a:r>
              <a:rPr lang="en-GB" sz="2400" dirty="0">
                <a:hlinkClick r:id="rId3"/>
              </a:rPr>
              <a:t>nrich.maths.org/</a:t>
            </a:r>
            <a:r>
              <a:rPr lang="en-GB" sz="2400" dirty="0"/>
              <a:t> </a:t>
            </a:r>
          </a:p>
          <a:p>
            <a:pPr indent="0"/>
            <a:r>
              <a:rPr lang="en-GB" sz="2400" dirty="0"/>
              <a:t>Disease Dynamics </a:t>
            </a:r>
            <a:r>
              <a:rPr lang="en-GB" sz="2400" dirty="0">
                <a:hlinkClick r:id="rId4"/>
              </a:rPr>
              <a:t>nrich.maths.org/epidemic</a:t>
            </a:r>
            <a:r>
              <a:rPr lang="en-GB" sz="2400" dirty="0"/>
              <a:t> </a:t>
            </a:r>
          </a:p>
          <a:p>
            <a:pPr indent="0"/>
            <a:r>
              <a:rPr lang="en-GB" sz="2400" dirty="0"/>
              <a:t>Population Dynamics </a:t>
            </a:r>
            <a:r>
              <a:rPr lang="en-GB" sz="2400" dirty="0">
                <a:hlinkClick r:id="rId5"/>
              </a:rPr>
              <a:t>nrich.maths.org/7252</a:t>
            </a:r>
            <a:r>
              <a:rPr lang="en-GB" sz="2400" dirty="0"/>
              <a:t> </a:t>
            </a:r>
          </a:p>
          <a:p>
            <a:pPr indent="0"/>
            <a:endParaRPr lang="en-GB" sz="2400" dirty="0"/>
          </a:p>
          <a:p>
            <a:pPr indent="0"/>
            <a:r>
              <a:rPr lang="en-GB" sz="2400" dirty="0"/>
              <a:t>STEP Support Programme: </a:t>
            </a:r>
          </a:p>
          <a:p>
            <a:pPr indent="0"/>
            <a:r>
              <a:rPr lang="en-GB" sz="2400" dirty="0"/>
              <a:t>Modules to work through (including differential equations!) </a:t>
            </a:r>
            <a:r>
              <a:rPr lang="en-GB" sz="2400" dirty="0">
                <a:hlinkClick r:id="rId6"/>
              </a:rPr>
              <a:t>maths.org/step/welcome</a:t>
            </a:r>
            <a:r>
              <a:rPr lang="en-GB" sz="2400" dirty="0"/>
              <a:t> </a:t>
            </a:r>
          </a:p>
          <a:p>
            <a:pPr indent="0"/>
            <a:endParaRPr lang="en-GB" sz="2400" dirty="0"/>
          </a:p>
          <a:p>
            <a:pPr indent="0"/>
            <a:r>
              <a:rPr lang="en-GB" sz="2400" dirty="0"/>
              <a:t>PLUS: Covid feature and regular news updates </a:t>
            </a:r>
            <a:r>
              <a:rPr lang="en-GB" sz="2400" dirty="0">
                <a:hlinkClick r:id="rId7"/>
              </a:rPr>
              <a:t>plus.maths.org/content/covid-19</a:t>
            </a:r>
            <a:r>
              <a:rPr lang="en-GB" sz="24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FEC69E-66B4-48EE-A363-8D04FC56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67902"/>
          </a:xfrm>
        </p:spPr>
        <p:txBody>
          <a:bodyPr/>
          <a:lstStyle/>
          <a:p>
            <a:r>
              <a:rPr lang="en-GB" sz="3600" dirty="0"/>
              <a:t>Taking things further (ID 14880)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AE35423-4846-4395-8D9C-ABDFF1DF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6009506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8383"/>
            <a:ext cx="8496944" cy="767902"/>
          </a:xfrm>
        </p:spPr>
        <p:txBody>
          <a:bodyPr/>
          <a:lstStyle/>
          <a:p>
            <a:r>
              <a:rPr lang="en-GB" dirty="0"/>
              <a:t>The Australian Outback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4DCE2-948D-4961-9A5D-3F48AB439011}"/>
              </a:ext>
            </a:extLst>
          </p:cNvPr>
          <p:cNvSpPr txBox="1"/>
          <p:nvPr/>
        </p:nvSpPr>
        <p:spPr>
          <a:xfrm>
            <a:off x="899592" y="6319617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https://kb.rspca.org.au/knowledge-base/how-many-pets-are-there-in-australia/</a:t>
            </a:r>
            <a:endParaRPr lang="en-GB" sz="1100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8691FD1-B645-4877-8D4C-343142836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 bwMode="auto">
          <a:xfrm>
            <a:off x="1835696" y="1556792"/>
            <a:ext cx="5279550" cy="43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64F11B1-698C-48BD-9A22-4571E4CB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6091811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E4CA9-E20D-47CF-8A27-CA6E4813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562"/>
            <a:ext cx="5118720" cy="3730064"/>
          </a:xfrm>
        </p:spPr>
        <p:txBody>
          <a:bodyPr/>
          <a:lstStyle/>
          <a:p>
            <a:pPr indent="0"/>
            <a:r>
              <a:rPr lang="en-GB" dirty="0"/>
              <a:t>In 1859, Thomas Austin introduced 24 breeding rabbits to his Australian outback ranch.</a:t>
            </a:r>
          </a:p>
          <a:p>
            <a:endParaRPr lang="en-GB" dirty="0"/>
          </a:p>
          <a:p>
            <a:r>
              <a:rPr lang="en-GB" i="1" dirty="0">
                <a:solidFill>
                  <a:srgbClr val="FFC000"/>
                </a:solidFill>
              </a:rPr>
              <a:t>What happened next?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8383"/>
            <a:ext cx="8892480" cy="767902"/>
          </a:xfrm>
        </p:spPr>
        <p:txBody>
          <a:bodyPr/>
          <a:lstStyle/>
          <a:p>
            <a:r>
              <a:rPr lang="en-GB" dirty="0"/>
              <a:t>The story of Thomas Austin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4DCE2-948D-4961-9A5D-3F48AB439011}"/>
              </a:ext>
            </a:extLst>
          </p:cNvPr>
          <p:cNvSpPr txBox="1"/>
          <p:nvPr/>
        </p:nvSpPr>
        <p:spPr>
          <a:xfrm>
            <a:off x="899592" y="6319617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none" dirty="0"/>
              <a:t>Illustration source: Wikipedia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C202D8-CFA4-4005-BB8E-4EC66459B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47" y="1772816"/>
            <a:ext cx="3060700" cy="34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C6B9145-5D85-49D9-BF9D-76E1788E3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7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E4CA9-E20D-47CF-8A27-CA6E4813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3449208"/>
          </a:xfrm>
        </p:spPr>
        <p:txBody>
          <a:bodyPr/>
          <a:lstStyle/>
          <a:p>
            <a:pPr indent="0"/>
            <a:r>
              <a:rPr lang="en-GB" dirty="0"/>
              <a:t>In 1859 there were 24 rabbits</a:t>
            </a:r>
          </a:p>
          <a:p>
            <a:pPr indent="0"/>
            <a:endParaRPr lang="en-GB" dirty="0"/>
          </a:p>
          <a:p>
            <a:pPr indent="0"/>
            <a:r>
              <a:rPr lang="en-GB" dirty="0"/>
              <a:t>They spread out at a rate of 70 miles each year</a:t>
            </a:r>
          </a:p>
          <a:p>
            <a:endParaRPr lang="en-GB" dirty="0"/>
          </a:p>
          <a:p>
            <a:r>
              <a:rPr lang="en-GB" dirty="0"/>
              <a:t>	By 1940s there were approx. 800 million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538383"/>
            <a:ext cx="9108504" cy="767902"/>
          </a:xfrm>
        </p:spPr>
        <p:txBody>
          <a:bodyPr/>
          <a:lstStyle/>
          <a:p>
            <a:r>
              <a:rPr lang="en-GB" dirty="0"/>
              <a:t>How accurate is our model?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16A94F3-2D86-4191-BD59-B358C7B1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538383"/>
            <a:ext cx="9108504" cy="767902"/>
          </a:xfrm>
        </p:spPr>
        <p:txBody>
          <a:bodyPr/>
          <a:lstStyle/>
          <a:p>
            <a:r>
              <a:rPr lang="en-GB" dirty="0"/>
              <a:t>How did the Australians attempt to control their rabbits?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36FF0F-4841-4533-8126-8B6B7EDAD7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18918"/>
            <a:ext cx="2287743" cy="33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9B584-E8CA-46B0-B976-3FF39F165158}"/>
              </a:ext>
            </a:extLst>
          </p:cNvPr>
          <p:cNvSpPr txBox="1"/>
          <p:nvPr/>
        </p:nvSpPr>
        <p:spPr>
          <a:xfrm>
            <a:off x="1043608" y="6181117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none" dirty="0"/>
              <a:t>Picture source: Wikipedia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0CB09-54A5-4C12-A7F6-31AC027AF44B}"/>
              </a:ext>
            </a:extLst>
          </p:cNvPr>
          <p:cNvSpPr txBox="1"/>
          <p:nvPr/>
        </p:nvSpPr>
        <p:spPr>
          <a:xfrm>
            <a:off x="359532" y="2884650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none" dirty="0"/>
              <a:t>Answer: They built the world’s longest fence </a:t>
            </a:r>
          </a:p>
          <a:p>
            <a:r>
              <a:rPr lang="en-GB" sz="3600" u="none" dirty="0"/>
              <a:t>(1,139 miles)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22E4FA3-5884-4CD8-B396-ABD7C988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9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538383"/>
            <a:ext cx="9108504" cy="767902"/>
          </a:xfrm>
        </p:spPr>
        <p:txBody>
          <a:bodyPr/>
          <a:lstStyle/>
          <a:p>
            <a:r>
              <a:rPr lang="en-US" sz="4400" b="1" u="none" dirty="0">
                <a:latin typeface="Verdana" panose="020B0604030504040204" pitchFamily="34" charset="0"/>
                <a:ea typeface="Verdana" panose="020B0604030504040204" pitchFamily="34" charset="0"/>
                <a:cs typeface="Helvetica Neue Light"/>
              </a:rPr>
              <a:t>The Standing Disease</a:t>
            </a:r>
            <a:br>
              <a:rPr lang="en-US" sz="4400" b="1" u="none" dirty="0">
                <a:latin typeface="Verdana" panose="020B0604030504040204" pitchFamily="34" charset="0"/>
                <a:ea typeface="Verdana" panose="020B0604030504040204" pitchFamily="34" charset="0"/>
                <a:cs typeface="Helvetica Neue Light"/>
              </a:rPr>
            </a:br>
            <a:endParaRPr lang="en-GB" dirty="0"/>
          </a:p>
        </p:txBody>
      </p:sp>
      <p:pic>
        <p:nvPicPr>
          <p:cNvPr id="5" name="Content Placeholder 4" descr="nsit_600.gif">
            <a:extLst>
              <a:ext uri="{FF2B5EF4-FFF2-40B4-BE49-F238E27FC236}">
                <a16:creationId xmlns:a16="http://schemas.microsoft.com/office/drawing/2014/main" id="{9F802735-A24A-4F24-9371-E889AAC87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t="4398" r="20133" b="51158"/>
          <a:stretch/>
        </p:blipFill>
        <p:spPr>
          <a:xfrm>
            <a:off x="1547665" y="1628799"/>
            <a:ext cx="5804246" cy="4052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B4FA9-DF80-4703-A9AD-1C381B6A2C48}"/>
              </a:ext>
            </a:extLst>
          </p:cNvPr>
          <p:cNvSpPr txBox="1"/>
          <p:nvPr/>
        </p:nvSpPr>
        <p:spPr>
          <a:xfrm>
            <a:off x="1187624" y="609329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nrich.maths.org/1219</a:t>
            </a:r>
            <a:r>
              <a:rPr lang="en-GB" dirty="0"/>
              <a:t> 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F03974C-9E92-4756-B57F-D8CECC70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4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E4CA9-E20D-47CF-8A27-CA6E4813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60" y="2029129"/>
            <a:ext cx="8215064" cy="373006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03DCC-1DAE-4DE6-B044-D02C276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8383"/>
            <a:ext cx="8496944" cy="767902"/>
          </a:xfrm>
        </p:spPr>
        <p:txBody>
          <a:bodyPr/>
          <a:lstStyle/>
          <a:p>
            <a:r>
              <a:rPr lang="en-GB" dirty="0"/>
              <a:t>The Standing Disease</a:t>
            </a:r>
          </a:p>
        </p:txBody>
      </p:sp>
      <p:grpSp>
        <p:nvGrpSpPr>
          <p:cNvPr id="8" name="Group 452">
            <a:extLst>
              <a:ext uri="{FF2B5EF4-FFF2-40B4-BE49-F238E27FC236}">
                <a16:creationId xmlns:a16="http://schemas.microsoft.com/office/drawing/2014/main" id="{285E70C8-34A6-4D02-9CE9-1D1DDAC09A3F}"/>
              </a:ext>
            </a:extLst>
          </p:cNvPr>
          <p:cNvGrpSpPr>
            <a:grpSpLocks/>
          </p:cNvGrpSpPr>
          <p:nvPr/>
        </p:nvGrpSpPr>
        <p:grpSpPr bwMode="auto">
          <a:xfrm>
            <a:off x="863551" y="1768674"/>
            <a:ext cx="609600" cy="1295400"/>
            <a:chOff x="457200" y="381000"/>
            <a:chExt cx="609600" cy="1295400"/>
          </a:xfrm>
        </p:grpSpPr>
        <p:grpSp>
          <p:nvGrpSpPr>
            <p:cNvPr id="9" name="Group 388">
              <a:extLst>
                <a:ext uri="{FF2B5EF4-FFF2-40B4-BE49-F238E27FC236}">
                  <a16:creationId xmlns:a16="http://schemas.microsoft.com/office/drawing/2014/main" id="{EBEC727F-043F-4B61-A13F-34934C07C3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381000"/>
              <a:ext cx="609600" cy="1295400"/>
              <a:chOff x="609600" y="5486400"/>
              <a:chExt cx="609600" cy="1295400"/>
            </a:xfrm>
          </p:grpSpPr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D345E03A-5A3C-491D-9711-FCE1990607A6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932B512-CD2E-4DFC-8FAF-67765181EB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B2154C-E24B-4A4C-A106-8B2E036C5915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C27393-B618-4C55-8FC1-C3BBECD104DE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FE5A1BB-3600-418F-88F3-5D6ABDFF136B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8553031-8258-42A1-B3BD-EFB74A277297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368">
              <a:extLst>
                <a:ext uri="{FF2B5EF4-FFF2-40B4-BE49-F238E27FC236}">
                  <a16:creationId xmlns:a16="http://schemas.microsoft.com/office/drawing/2014/main" id="{9C0F57E6-21AA-4702-9860-7EE5516B2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762000"/>
              <a:ext cx="4414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600" b="1" dirty="0">
                  <a:latin typeface="Helvetica"/>
                  <a:cs typeface="Helvetica"/>
                </a:rPr>
                <a:t>1</a:t>
              </a:r>
              <a:endParaRPr lang="en-US" sz="3600" b="1" dirty="0">
                <a:latin typeface="Helvetica"/>
                <a:cs typeface="Helvetica"/>
              </a:endParaRPr>
            </a:p>
          </p:txBody>
        </p:sp>
      </p:grpSp>
      <p:grpSp>
        <p:nvGrpSpPr>
          <p:cNvPr id="20" name="Group 480">
            <a:extLst>
              <a:ext uri="{FF2B5EF4-FFF2-40B4-BE49-F238E27FC236}">
                <a16:creationId xmlns:a16="http://schemas.microsoft.com/office/drawing/2014/main" id="{37EBCFA2-03F2-40C5-87E5-AB55D3EE2AD6}"/>
              </a:ext>
            </a:extLst>
          </p:cNvPr>
          <p:cNvGrpSpPr>
            <a:grpSpLocks/>
          </p:cNvGrpSpPr>
          <p:nvPr/>
        </p:nvGrpSpPr>
        <p:grpSpPr bwMode="auto">
          <a:xfrm>
            <a:off x="6369893" y="1700808"/>
            <a:ext cx="2114550" cy="3028950"/>
            <a:chOff x="2971800" y="2590800"/>
            <a:chExt cx="2819400" cy="4038600"/>
          </a:xfrm>
        </p:grpSpPr>
        <p:grpSp>
          <p:nvGrpSpPr>
            <p:cNvPr id="21" name="Group 487">
              <a:extLst>
                <a:ext uri="{FF2B5EF4-FFF2-40B4-BE49-F238E27FC236}">
                  <a16:creationId xmlns:a16="http://schemas.microsoft.com/office/drawing/2014/main" id="{70C3D308-69C0-4213-AAFC-EA94645456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2590800"/>
              <a:ext cx="609600" cy="1295400"/>
              <a:chOff x="609600" y="5486400"/>
              <a:chExt cx="609600" cy="1295400"/>
            </a:xfrm>
          </p:grpSpPr>
          <p:sp>
            <p:nvSpPr>
              <p:cNvPr id="128" name="Rounded Rectangle 400">
                <a:extLst>
                  <a:ext uri="{FF2B5EF4-FFF2-40B4-BE49-F238E27FC236}">
                    <a16:creationId xmlns:a16="http://schemas.microsoft.com/office/drawing/2014/main" id="{78B1FA17-92A1-489C-8386-C74E8D8EA17E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B5E0A5E8-2B1E-4C54-9467-83260B705E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B9AD3CF-73F6-49E1-BF40-EEA032D1331C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BB66E73-16E0-42E6-82EC-2EE2A9FBA944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1642B55-24C7-49B2-9F34-00AB8D4F3D36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86C4F46-C04E-496C-9A0C-BDBC92F7F7AA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494">
              <a:extLst>
                <a:ext uri="{FF2B5EF4-FFF2-40B4-BE49-F238E27FC236}">
                  <a16:creationId xmlns:a16="http://schemas.microsoft.com/office/drawing/2014/main" id="{772E87F8-283E-4724-A7EC-21BAC33CF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2895600"/>
              <a:ext cx="609600" cy="1295400"/>
              <a:chOff x="609600" y="5486400"/>
              <a:chExt cx="609600" cy="1295400"/>
            </a:xfrm>
          </p:grpSpPr>
          <p:sp>
            <p:nvSpPr>
              <p:cNvPr id="122" name="Rounded Rectangle 394">
                <a:extLst>
                  <a:ext uri="{FF2B5EF4-FFF2-40B4-BE49-F238E27FC236}">
                    <a16:creationId xmlns:a16="http://schemas.microsoft.com/office/drawing/2014/main" id="{52116978-B17E-4456-92CB-5E2E4214A9B8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47FB992-04A9-42DA-A300-55DBF70CED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09683DA-6EF5-448F-8B27-BEF24E8A4037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48382BB-91F7-4F2E-BA8E-BAE40AB1923E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93F88FE-CA5F-47F6-A3F2-97FE5562A160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30828D99-492A-4F3B-86F4-6B0D5BE14E7B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501">
              <a:extLst>
                <a:ext uri="{FF2B5EF4-FFF2-40B4-BE49-F238E27FC236}">
                  <a16:creationId xmlns:a16="http://schemas.microsoft.com/office/drawing/2014/main" id="{45A89642-2343-4271-A09E-C2607C2CC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3276600"/>
              <a:ext cx="609600" cy="1295400"/>
              <a:chOff x="609600" y="5486400"/>
              <a:chExt cx="609600" cy="1295400"/>
            </a:xfrm>
          </p:grpSpPr>
          <p:sp>
            <p:nvSpPr>
              <p:cNvPr id="116" name="Rounded Rectangle 388">
                <a:extLst>
                  <a:ext uri="{FF2B5EF4-FFF2-40B4-BE49-F238E27FC236}">
                    <a16:creationId xmlns:a16="http://schemas.microsoft.com/office/drawing/2014/main" id="{69C1C681-AF91-45B2-A1F2-5EF5D15B902D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3223E7D-0BB4-4973-B0BB-6513677569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79E98BA-C371-4D83-BCC6-0142939EF5D0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3DAD8CD-7016-49AF-BAE4-60F580E56FEB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9E0E0E6-26EA-4850-9040-29EA01C0CD0A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8DE161-13ED-4D32-BB3F-603FC818BCFE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508">
              <a:extLst>
                <a:ext uri="{FF2B5EF4-FFF2-40B4-BE49-F238E27FC236}">
                  <a16:creationId xmlns:a16="http://schemas.microsoft.com/office/drawing/2014/main" id="{FCD6C68E-FFB5-4B24-A33D-F6D7D56CC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2590800"/>
              <a:ext cx="609600" cy="1295400"/>
              <a:chOff x="609600" y="5486400"/>
              <a:chExt cx="609600" cy="1295400"/>
            </a:xfrm>
          </p:grpSpPr>
          <p:sp>
            <p:nvSpPr>
              <p:cNvPr id="110" name="Rounded Rectangle 382">
                <a:extLst>
                  <a:ext uri="{FF2B5EF4-FFF2-40B4-BE49-F238E27FC236}">
                    <a16:creationId xmlns:a16="http://schemas.microsoft.com/office/drawing/2014/main" id="{E0875B31-0B57-494C-BEBF-4A71801688EA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74A9823-C1ED-4BE0-902D-36788CFB2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7064831-7E03-4C72-99DF-DCDA3D7458A3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BBF405B-6800-437F-8504-C3FDF1E4E4A2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571624B-465A-43C3-A679-8BB76EB5C069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6967020-62EB-42AB-8CBC-21DC9F9CF9D8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515">
              <a:extLst>
                <a:ext uri="{FF2B5EF4-FFF2-40B4-BE49-F238E27FC236}">
                  <a16:creationId xmlns:a16="http://schemas.microsoft.com/office/drawing/2014/main" id="{DC1D7258-8569-40B1-B142-D8D0CB211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3657600"/>
              <a:ext cx="609600" cy="1295400"/>
              <a:chOff x="609600" y="5486400"/>
              <a:chExt cx="609600" cy="1295400"/>
            </a:xfrm>
          </p:grpSpPr>
          <p:sp>
            <p:nvSpPr>
              <p:cNvPr id="104" name="Rounded Rectangle 376">
                <a:extLst>
                  <a:ext uri="{FF2B5EF4-FFF2-40B4-BE49-F238E27FC236}">
                    <a16:creationId xmlns:a16="http://schemas.microsoft.com/office/drawing/2014/main" id="{5DADBD92-54F5-4D1F-8E84-48FDDF195B95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30FDC97-0E21-4ACB-94FE-620C602470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6D5EAC0-1DAF-48DB-A706-FC74E1ED8472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CBAE238-FBFE-457D-A185-5A82F8E73AD4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CDE45F1-E647-4E21-855C-8EA82BBB3405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EF097F5-4BEA-4DAC-9548-6C5FBB40409C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522">
              <a:extLst>
                <a:ext uri="{FF2B5EF4-FFF2-40B4-BE49-F238E27FC236}">
                  <a16:creationId xmlns:a16="http://schemas.microsoft.com/office/drawing/2014/main" id="{23C9ED05-C7B8-4B50-B5C8-537BEA49C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4114800"/>
              <a:ext cx="609600" cy="1295400"/>
              <a:chOff x="609600" y="5486400"/>
              <a:chExt cx="609600" cy="1295400"/>
            </a:xfrm>
          </p:grpSpPr>
          <p:sp>
            <p:nvSpPr>
              <p:cNvPr id="98" name="Rounded Rectangle 370">
                <a:extLst>
                  <a:ext uri="{FF2B5EF4-FFF2-40B4-BE49-F238E27FC236}">
                    <a16:creationId xmlns:a16="http://schemas.microsoft.com/office/drawing/2014/main" id="{B41F5744-466D-42B3-829E-9B8707D8FC17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0132566-859A-4055-A224-F44AF6A8B0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CDED7F8-6840-458E-8558-D7AEE795B4B8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85FAE46-5D93-468C-8DBF-3D32FBA5A75A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FA66655-56B8-4157-86C6-19A67EF5AE18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B17E485-527C-46CD-8E6D-F17A21E4A88B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529">
              <a:extLst>
                <a:ext uri="{FF2B5EF4-FFF2-40B4-BE49-F238E27FC236}">
                  <a16:creationId xmlns:a16="http://schemas.microsoft.com/office/drawing/2014/main" id="{5C6ADFFD-6220-4C7D-BE18-95218FEA9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6200" y="4419600"/>
              <a:ext cx="609600" cy="1295400"/>
              <a:chOff x="609600" y="5486400"/>
              <a:chExt cx="609600" cy="1295400"/>
            </a:xfrm>
          </p:grpSpPr>
          <p:sp>
            <p:nvSpPr>
              <p:cNvPr id="92" name="Rounded Rectangle 364">
                <a:extLst>
                  <a:ext uri="{FF2B5EF4-FFF2-40B4-BE49-F238E27FC236}">
                    <a16:creationId xmlns:a16="http://schemas.microsoft.com/office/drawing/2014/main" id="{27BC2A50-C496-4504-800A-59469EB52DAA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8977320-C013-48EA-8F08-8315E385E3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4D99718-35D2-4FDF-96FA-EA6411DE4B76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7B407D8-72E8-4AD0-B45C-FA51AABD108B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57586776-4AD2-447B-B499-C7F571DB953D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BA690C3-845E-44C4-99C9-807D47F0B002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536">
              <a:extLst>
                <a:ext uri="{FF2B5EF4-FFF2-40B4-BE49-F238E27FC236}">
                  <a16:creationId xmlns:a16="http://schemas.microsoft.com/office/drawing/2014/main" id="{3961EBCE-311E-4798-BCE1-BE6680D15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3733800"/>
              <a:ext cx="609600" cy="1295400"/>
              <a:chOff x="609600" y="5486400"/>
              <a:chExt cx="609600" cy="1295400"/>
            </a:xfrm>
          </p:grpSpPr>
          <p:sp>
            <p:nvSpPr>
              <p:cNvPr id="86" name="Rounded Rectangle 358">
                <a:extLst>
                  <a:ext uri="{FF2B5EF4-FFF2-40B4-BE49-F238E27FC236}">
                    <a16:creationId xmlns:a16="http://schemas.microsoft.com/office/drawing/2014/main" id="{7006D58C-63E4-4B17-9E3B-B7B450A5A8F6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114095A-8D68-410B-84E8-F1F61C4D3C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B1B329A-52EF-422E-9D88-E69A2889A953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165C49B-EE74-49EB-8D3F-12B994BECF76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0393122-8EF0-44E9-8DE0-F260D4EF24FC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6C835E96-888C-4218-8F80-42ABA02B82AA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543">
              <a:extLst>
                <a:ext uri="{FF2B5EF4-FFF2-40B4-BE49-F238E27FC236}">
                  <a16:creationId xmlns:a16="http://schemas.microsoft.com/office/drawing/2014/main" id="{C33AF86C-EBEB-4539-84A4-CC26BDC52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3048000"/>
              <a:ext cx="609600" cy="1295400"/>
              <a:chOff x="609600" y="5486400"/>
              <a:chExt cx="609600" cy="1295400"/>
            </a:xfrm>
          </p:grpSpPr>
          <p:sp>
            <p:nvSpPr>
              <p:cNvPr id="80" name="Rounded Rectangle 352">
                <a:extLst>
                  <a:ext uri="{FF2B5EF4-FFF2-40B4-BE49-F238E27FC236}">
                    <a16:creationId xmlns:a16="http://schemas.microsoft.com/office/drawing/2014/main" id="{60F95F50-2F43-40D0-8AE7-872E2E2601EB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38CA0C4-7486-4D8F-8B92-AC2FC388C6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5F1F73A-4BFC-413A-964F-FE6B1FA60F4B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B7D2F68-18AC-4EC4-BE3E-A6DB008C7E35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D6116F9-E7B7-4604-B1F9-D1026A448BEF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F3595E6-7824-4692-8550-1234D9E10C3E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550">
              <a:extLst>
                <a:ext uri="{FF2B5EF4-FFF2-40B4-BE49-F238E27FC236}">
                  <a16:creationId xmlns:a16="http://schemas.microsoft.com/office/drawing/2014/main" id="{9A152DB9-DE12-4329-B7F7-AF2664E9F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3886200"/>
              <a:ext cx="609600" cy="1295400"/>
              <a:chOff x="609600" y="5486400"/>
              <a:chExt cx="609600" cy="1295400"/>
            </a:xfrm>
          </p:grpSpPr>
          <p:sp>
            <p:nvSpPr>
              <p:cNvPr id="74" name="Rounded Rectangle 346">
                <a:extLst>
                  <a:ext uri="{FF2B5EF4-FFF2-40B4-BE49-F238E27FC236}">
                    <a16:creationId xmlns:a16="http://schemas.microsoft.com/office/drawing/2014/main" id="{18CEEA97-DD06-463D-8399-7CFE9BC39AE1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6CEF736-2240-4F56-AAA4-A0D103BC7E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2AD156B-7C5A-4A3F-A008-BC539F00A6BD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EB379AE-1A7C-451A-9A1F-BC51BE8F0D0E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9C44560-7291-4E11-A23D-EC1C29C21369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4112FF9-0013-4826-88AB-D98CE9F418EB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557">
              <a:extLst>
                <a:ext uri="{FF2B5EF4-FFF2-40B4-BE49-F238E27FC236}">
                  <a16:creationId xmlns:a16="http://schemas.microsoft.com/office/drawing/2014/main" id="{658C113A-1C14-4C4C-8651-EA5AED75A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800" y="4724400"/>
              <a:ext cx="609600" cy="1295400"/>
              <a:chOff x="609600" y="5486400"/>
              <a:chExt cx="609600" cy="1295400"/>
            </a:xfrm>
          </p:grpSpPr>
          <p:sp>
            <p:nvSpPr>
              <p:cNvPr id="68" name="Rounded Rectangle 340">
                <a:extLst>
                  <a:ext uri="{FF2B5EF4-FFF2-40B4-BE49-F238E27FC236}">
                    <a16:creationId xmlns:a16="http://schemas.microsoft.com/office/drawing/2014/main" id="{476A9717-1DAF-4339-95FD-CD6F0726615F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272D878-DCB9-4CD9-99A5-477C7B6815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A3472F0-C7C3-4D81-942B-67D9CAC9370A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85E353C-469B-434F-B1BD-46E209FA0E24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2484741-E187-41E2-B9C6-35FDBD4375EE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9D3ADCE-D1E8-4EEE-94E2-9E3345909AA6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564">
              <a:extLst>
                <a:ext uri="{FF2B5EF4-FFF2-40B4-BE49-F238E27FC236}">
                  <a16:creationId xmlns:a16="http://schemas.microsoft.com/office/drawing/2014/main" id="{C21B32AE-AD2B-4E9F-A7EB-D3EE32236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657600"/>
              <a:ext cx="609600" cy="1295400"/>
              <a:chOff x="609600" y="5486400"/>
              <a:chExt cx="609600" cy="1295400"/>
            </a:xfrm>
          </p:grpSpPr>
          <p:sp>
            <p:nvSpPr>
              <p:cNvPr id="62" name="Rounded Rectangle 334">
                <a:extLst>
                  <a:ext uri="{FF2B5EF4-FFF2-40B4-BE49-F238E27FC236}">
                    <a16:creationId xmlns:a16="http://schemas.microsoft.com/office/drawing/2014/main" id="{99A3E94A-9FCD-4FED-A886-AF24ED46D25F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C305BDC-2A79-4E74-AA42-4D2AFD5A96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C03FD27-2E11-43DD-B616-199E27F6AD70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B0FFF45-C7DD-4A5A-A865-5ECC50F450FE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6213A4C-E3C4-4C30-9D0A-A202BF35E983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4351E0C-3098-43A4-A558-B4BF7A66A83D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571">
              <a:extLst>
                <a:ext uri="{FF2B5EF4-FFF2-40B4-BE49-F238E27FC236}">
                  <a16:creationId xmlns:a16="http://schemas.microsoft.com/office/drawing/2014/main" id="{8219CB05-7D39-4068-A8D9-2A7A854D7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5334000"/>
              <a:ext cx="609600" cy="1295400"/>
              <a:chOff x="609600" y="5486400"/>
              <a:chExt cx="609600" cy="1295400"/>
            </a:xfrm>
          </p:grpSpPr>
          <p:sp>
            <p:nvSpPr>
              <p:cNvPr id="56" name="Rounded Rectangle 328">
                <a:extLst>
                  <a:ext uri="{FF2B5EF4-FFF2-40B4-BE49-F238E27FC236}">
                    <a16:creationId xmlns:a16="http://schemas.microsoft.com/office/drawing/2014/main" id="{70437D0A-7270-4E50-B28A-45E83DECC487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8B3A898-F79D-409E-A0D9-8A2A6BB514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1F65D29-EBD0-45D8-B26E-17BFFDD36C36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88330FA-CE23-4C86-AF28-48048A45ECF5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1254F97-C94A-4CC8-8B6C-B6E41748D65A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F6E53FE-999C-49CC-A2EA-333554DE939D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578">
              <a:extLst>
                <a:ext uri="{FF2B5EF4-FFF2-40B4-BE49-F238E27FC236}">
                  <a16:creationId xmlns:a16="http://schemas.microsoft.com/office/drawing/2014/main" id="{2923DC9A-A2F0-47AE-ADCF-2A1356FBE9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0400" y="5029200"/>
              <a:ext cx="609600" cy="1295400"/>
              <a:chOff x="609600" y="5486400"/>
              <a:chExt cx="609600" cy="1295400"/>
            </a:xfrm>
          </p:grpSpPr>
          <p:sp>
            <p:nvSpPr>
              <p:cNvPr id="50" name="Rounded Rectangle 322">
                <a:extLst>
                  <a:ext uri="{FF2B5EF4-FFF2-40B4-BE49-F238E27FC236}">
                    <a16:creationId xmlns:a16="http://schemas.microsoft.com/office/drawing/2014/main" id="{3CDC395C-800B-4A54-81BF-C5C6C2214088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3135AFE-A73E-4EEC-8AD5-B1D584F70F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860CA52-84CC-4644-8128-C1E80719D32A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CB6E7E8-4B01-4EDF-9B54-8534D803FC1B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DA89B42-3D8F-4D29-9433-F9E65E4F5C7C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8F3EBCA-1485-445F-B999-41910E09E56E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585">
              <a:extLst>
                <a:ext uri="{FF2B5EF4-FFF2-40B4-BE49-F238E27FC236}">
                  <a16:creationId xmlns:a16="http://schemas.microsoft.com/office/drawing/2014/main" id="{64847BD3-AB63-46E0-B844-D8D189214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5257800"/>
              <a:ext cx="609600" cy="1295400"/>
              <a:chOff x="609600" y="5486400"/>
              <a:chExt cx="609600" cy="1295400"/>
            </a:xfrm>
          </p:grpSpPr>
          <p:sp>
            <p:nvSpPr>
              <p:cNvPr id="44" name="Rounded Rectangle 316">
                <a:extLst>
                  <a:ext uri="{FF2B5EF4-FFF2-40B4-BE49-F238E27FC236}">
                    <a16:creationId xmlns:a16="http://schemas.microsoft.com/office/drawing/2014/main" id="{0EE8AD22-F380-4960-8F5F-C5EE59D5E9F6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3FDEB90-65B2-42CA-A1CA-6FCC4A4361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CCACCB6-307E-431F-A85A-4FEDDD16E4A8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A8B36D0-4840-483E-A650-496991D13BAC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26B58E0-C5C2-4C3E-9937-650EEFCAF78A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4074B44-4834-41A8-86EE-DF9578C56F9E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592">
              <a:extLst>
                <a:ext uri="{FF2B5EF4-FFF2-40B4-BE49-F238E27FC236}">
                  <a16:creationId xmlns:a16="http://schemas.microsoft.com/office/drawing/2014/main" id="{55124E99-3F1B-427A-BBE1-E3618F4FA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5334000"/>
              <a:ext cx="609600" cy="1295400"/>
              <a:chOff x="609600" y="5486400"/>
              <a:chExt cx="609600" cy="1295400"/>
            </a:xfrm>
          </p:grpSpPr>
          <p:sp>
            <p:nvSpPr>
              <p:cNvPr id="38" name="Rounded Rectangle 310">
                <a:extLst>
                  <a:ext uri="{FF2B5EF4-FFF2-40B4-BE49-F238E27FC236}">
                    <a16:creationId xmlns:a16="http://schemas.microsoft.com/office/drawing/2014/main" id="{4D70538B-77AA-49D0-A753-2946CA0730F4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6DC6EEB-90F9-4EB6-893F-A79D125B80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6F02422-4BE9-4567-99B9-30B5910F9306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776DAAA-AEFB-45DD-82F5-306C8B0C5263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56D5F01-EA06-4CA4-BF0A-1AC1E900DC13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A4C7EF8-1BCF-4832-8B12-A80EC5A6E21F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 Box 368">
              <a:extLst>
                <a:ext uri="{FF2B5EF4-FFF2-40B4-BE49-F238E27FC236}">
                  <a16:creationId xmlns:a16="http://schemas.microsoft.com/office/drawing/2014/main" id="{6D4FF789-1A06-4010-9107-72F621531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4191000"/>
              <a:ext cx="75918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700" b="1">
                  <a:latin typeface="Helvetica"/>
                  <a:cs typeface="Helvetica"/>
                </a:rPr>
                <a:t>16</a:t>
              </a:r>
              <a:endParaRPr lang="en-US" sz="2700" b="1">
                <a:latin typeface="Helvetica"/>
                <a:cs typeface="Helvetica"/>
              </a:endParaRPr>
            </a:p>
          </p:txBody>
        </p:sp>
      </p:grpSp>
      <p:grpSp>
        <p:nvGrpSpPr>
          <p:cNvPr id="134" name="Group 459">
            <a:extLst>
              <a:ext uri="{FF2B5EF4-FFF2-40B4-BE49-F238E27FC236}">
                <a16:creationId xmlns:a16="http://schemas.microsoft.com/office/drawing/2014/main" id="{6416CDA3-295B-4B2B-AD6F-A79579C39D9D}"/>
              </a:ext>
            </a:extLst>
          </p:cNvPr>
          <p:cNvGrpSpPr>
            <a:grpSpLocks/>
          </p:cNvGrpSpPr>
          <p:nvPr/>
        </p:nvGrpSpPr>
        <p:grpSpPr bwMode="auto">
          <a:xfrm>
            <a:off x="1250714" y="3815358"/>
            <a:ext cx="1143000" cy="1600200"/>
            <a:chOff x="1828800" y="381000"/>
            <a:chExt cx="1143000" cy="1600200"/>
          </a:xfrm>
        </p:grpSpPr>
        <p:grpSp>
          <p:nvGrpSpPr>
            <p:cNvPr id="135" name="Group 389">
              <a:extLst>
                <a:ext uri="{FF2B5EF4-FFF2-40B4-BE49-F238E27FC236}">
                  <a16:creationId xmlns:a16="http://schemas.microsoft.com/office/drawing/2014/main" id="{55C90F0F-BFE4-44E8-939B-6CF4C0383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200" y="685800"/>
              <a:ext cx="609600" cy="1295400"/>
              <a:chOff x="609600" y="5486400"/>
              <a:chExt cx="609600" cy="1295400"/>
            </a:xfrm>
          </p:grpSpPr>
          <p:sp>
            <p:nvSpPr>
              <p:cNvPr id="144" name="Rounded Rectangle 25">
                <a:extLst>
                  <a:ext uri="{FF2B5EF4-FFF2-40B4-BE49-F238E27FC236}">
                    <a16:creationId xmlns:a16="http://schemas.microsoft.com/office/drawing/2014/main" id="{537316D4-AC88-4C92-9A08-7217588A88E2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A544E3AC-AB59-4B0F-9FF8-168EB5B1C9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5040F7E7-3AC5-409E-8143-E049FEC5DFE5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BF99C88-BC1E-4208-B96D-FA80A44D6FB7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FF766865-3D51-453D-96C7-4EE3F0346390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7535F5CD-4AB9-4464-8B77-37D0E110153B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396">
              <a:extLst>
                <a:ext uri="{FF2B5EF4-FFF2-40B4-BE49-F238E27FC236}">
                  <a16:creationId xmlns:a16="http://schemas.microsoft.com/office/drawing/2014/main" id="{A316D41A-A0C6-40B2-B136-2D14058EE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0" y="381000"/>
              <a:ext cx="609600" cy="1295400"/>
              <a:chOff x="609600" y="5486400"/>
              <a:chExt cx="609600" cy="1295400"/>
            </a:xfrm>
          </p:grpSpPr>
          <p:sp>
            <p:nvSpPr>
              <p:cNvPr id="138" name="Rounded Rectangle 19">
                <a:extLst>
                  <a:ext uri="{FF2B5EF4-FFF2-40B4-BE49-F238E27FC236}">
                    <a16:creationId xmlns:a16="http://schemas.microsoft.com/office/drawing/2014/main" id="{93A1E3EC-D01D-44C7-B102-D94703025A7B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F31A509-AE22-4939-8C26-3C230FF9E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6582E421-5D96-453C-8A1C-B2038C81D1BD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14CC644-F2D9-451D-8B94-4F37E5251F64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C6A2BB9-4901-4AB1-B127-1A3EFEA5A002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B8BD002-5121-4364-A2F9-958A35A9B94F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Text Box 368">
              <a:extLst>
                <a:ext uri="{FF2B5EF4-FFF2-40B4-BE49-F238E27FC236}">
                  <a16:creationId xmlns:a16="http://schemas.microsoft.com/office/drawing/2014/main" id="{8EDF96D9-671F-4FD2-A6AC-091D0E677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990600"/>
              <a:ext cx="4414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600" b="1">
                  <a:latin typeface="Helvetica"/>
                  <a:cs typeface="Helvetica"/>
                </a:rPr>
                <a:t>2</a:t>
              </a:r>
              <a:endParaRPr lang="en-US" sz="3600" b="1">
                <a:latin typeface="Helvetica"/>
                <a:cs typeface="Helvetica"/>
              </a:endParaRPr>
            </a:p>
          </p:txBody>
        </p:sp>
      </p:grpSp>
      <p:grpSp>
        <p:nvGrpSpPr>
          <p:cNvPr id="150" name="Group 466">
            <a:extLst>
              <a:ext uri="{FF2B5EF4-FFF2-40B4-BE49-F238E27FC236}">
                <a16:creationId xmlns:a16="http://schemas.microsoft.com/office/drawing/2014/main" id="{17D2C262-9AD6-4EA5-97CE-5A69589890CD}"/>
              </a:ext>
            </a:extLst>
          </p:cNvPr>
          <p:cNvGrpSpPr>
            <a:grpSpLocks/>
          </p:cNvGrpSpPr>
          <p:nvPr/>
        </p:nvGrpSpPr>
        <p:grpSpPr bwMode="auto">
          <a:xfrm>
            <a:off x="2606873" y="1687712"/>
            <a:ext cx="1676400" cy="2133600"/>
            <a:chOff x="3581400" y="381000"/>
            <a:chExt cx="1676400" cy="2133600"/>
          </a:xfrm>
        </p:grpSpPr>
        <p:grpSp>
          <p:nvGrpSpPr>
            <p:cNvPr id="151" name="Group 403">
              <a:extLst>
                <a:ext uri="{FF2B5EF4-FFF2-40B4-BE49-F238E27FC236}">
                  <a16:creationId xmlns:a16="http://schemas.microsoft.com/office/drawing/2014/main" id="{F4D83A74-AA22-4D07-BBC3-E5CE285AAE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381000"/>
              <a:ext cx="609600" cy="1295400"/>
              <a:chOff x="609600" y="5486400"/>
              <a:chExt cx="609600" cy="1295400"/>
            </a:xfrm>
          </p:grpSpPr>
          <p:sp>
            <p:nvSpPr>
              <p:cNvPr id="174" name="Rounded Rectangle 60">
                <a:extLst>
                  <a:ext uri="{FF2B5EF4-FFF2-40B4-BE49-F238E27FC236}">
                    <a16:creationId xmlns:a16="http://schemas.microsoft.com/office/drawing/2014/main" id="{7EF606A3-2C1B-4EAB-8C26-ACE0741A6F0B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31DCF3E-B4A1-45DD-A808-901AE6DE43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2651EC8-9E64-400A-8238-EE9ED27AB8F5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86014D66-F6E4-4B93-BD9A-82585BE72F9A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2153A78D-2CBB-4B8A-9A9F-A26CD06C864B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E291A65-C759-4F62-B347-4D026B8EE105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410">
              <a:extLst>
                <a:ext uri="{FF2B5EF4-FFF2-40B4-BE49-F238E27FC236}">
                  <a16:creationId xmlns:a16="http://schemas.microsoft.com/office/drawing/2014/main" id="{C62445CD-680E-4179-AF64-4BCE23895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838200"/>
              <a:ext cx="609600" cy="1295400"/>
              <a:chOff x="609600" y="5486400"/>
              <a:chExt cx="609600" cy="1295400"/>
            </a:xfrm>
          </p:grpSpPr>
          <p:sp>
            <p:nvSpPr>
              <p:cNvPr id="168" name="Rounded Rectangle 54">
                <a:extLst>
                  <a:ext uri="{FF2B5EF4-FFF2-40B4-BE49-F238E27FC236}">
                    <a16:creationId xmlns:a16="http://schemas.microsoft.com/office/drawing/2014/main" id="{CF2F1DEB-058B-487E-8518-956AE562B7DF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59F8999E-D537-4859-840E-F37B98BDE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36AFFE4-3EA5-44D0-B27E-8971A86F6D8A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2551A94-2DDD-4C6D-AC84-EA6634996BB4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EED6F6FD-EF63-4CF5-9385-A900450AAD56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36D616E8-549A-4E42-BC7E-321E748CA752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417">
              <a:extLst>
                <a:ext uri="{FF2B5EF4-FFF2-40B4-BE49-F238E27FC236}">
                  <a16:creationId xmlns:a16="http://schemas.microsoft.com/office/drawing/2014/main" id="{A6B9B019-7766-43E2-9FA3-487C0109A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1219200"/>
              <a:ext cx="609600" cy="1295400"/>
              <a:chOff x="609600" y="5486400"/>
              <a:chExt cx="609600" cy="1295400"/>
            </a:xfrm>
          </p:grpSpPr>
          <p:sp>
            <p:nvSpPr>
              <p:cNvPr id="162" name="Rounded Rectangle 48">
                <a:extLst>
                  <a:ext uri="{FF2B5EF4-FFF2-40B4-BE49-F238E27FC236}">
                    <a16:creationId xmlns:a16="http://schemas.microsoft.com/office/drawing/2014/main" id="{84EAEAA9-9853-4B64-AFBC-679A74A391C1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BD352BC8-F305-4B71-84DB-F0A30A3C7C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CE898E1-95B4-48E9-9F1E-495D1228BD85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B9E7BDF-0581-4545-83BE-C4487DAFE01F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DEA3B6F-B3C1-4ED8-8E0F-D394F3FC493B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57B45A9D-A4B4-4B0A-990D-EF4ECB5D9392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424">
              <a:extLst>
                <a:ext uri="{FF2B5EF4-FFF2-40B4-BE49-F238E27FC236}">
                  <a16:creationId xmlns:a16="http://schemas.microsoft.com/office/drawing/2014/main" id="{2D1CDA33-8DBD-4466-908D-DD2494B40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57200"/>
              <a:ext cx="609600" cy="1295400"/>
              <a:chOff x="609600" y="5486400"/>
              <a:chExt cx="609600" cy="1295400"/>
            </a:xfrm>
          </p:grpSpPr>
          <p:sp>
            <p:nvSpPr>
              <p:cNvPr id="156" name="Rounded Rectangle 42">
                <a:extLst>
                  <a:ext uri="{FF2B5EF4-FFF2-40B4-BE49-F238E27FC236}">
                    <a16:creationId xmlns:a16="http://schemas.microsoft.com/office/drawing/2014/main" id="{5CF7EEE0-84A2-4A6D-850D-8DE72CEDCE45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A16545FC-0978-4AFC-8456-008D3E6B6B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8313EAF-09A4-4D35-B012-AD310B149819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EF9C3B83-265F-47DD-9B2C-C787928F5B1E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A8D062E-165A-4AFC-9F58-6B51A6782E54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86314B5-FC58-41A7-B676-5625844E2E79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Text Box 368">
              <a:extLst>
                <a:ext uri="{FF2B5EF4-FFF2-40B4-BE49-F238E27FC236}">
                  <a16:creationId xmlns:a16="http://schemas.microsoft.com/office/drawing/2014/main" id="{544F451F-496E-478A-9845-4CC1BC486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1" y="914400"/>
              <a:ext cx="4414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600" b="1" dirty="0">
                  <a:latin typeface="Helvetica"/>
                  <a:cs typeface="Helvetica"/>
                </a:rPr>
                <a:t>4</a:t>
              </a:r>
              <a:endParaRPr lang="en-US" sz="3600" b="1" dirty="0">
                <a:latin typeface="Helvetica"/>
                <a:cs typeface="Helvetica"/>
              </a:endParaRPr>
            </a:p>
          </p:txBody>
        </p:sp>
      </p:grpSp>
      <p:grpSp>
        <p:nvGrpSpPr>
          <p:cNvPr id="180" name="Group 473">
            <a:extLst>
              <a:ext uri="{FF2B5EF4-FFF2-40B4-BE49-F238E27FC236}">
                <a16:creationId xmlns:a16="http://schemas.microsoft.com/office/drawing/2014/main" id="{E434B77B-1020-4929-BB51-2D23C6136A3B}"/>
              </a:ext>
            </a:extLst>
          </p:cNvPr>
          <p:cNvGrpSpPr>
            <a:grpSpLocks/>
          </p:cNvGrpSpPr>
          <p:nvPr/>
        </p:nvGrpSpPr>
        <p:grpSpPr bwMode="auto">
          <a:xfrm>
            <a:off x="4054673" y="3212902"/>
            <a:ext cx="2133600" cy="3200400"/>
            <a:chOff x="381000" y="3048000"/>
            <a:chExt cx="2133600" cy="3200400"/>
          </a:xfrm>
        </p:grpSpPr>
        <p:grpSp>
          <p:nvGrpSpPr>
            <p:cNvPr id="181" name="Group 431">
              <a:extLst>
                <a:ext uri="{FF2B5EF4-FFF2-40B4-BE49-F238E27FC236}">
                  <a16:creationId xmlns:a16="http://schemas.microsoft.com/office/drawing/2014/main" id="{85A0F0E0-62D7-4E7C-9474-CC108BAD3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3048000"/>
              <a:ext cx="609600" cy="1295400"/>
              <a:chOff x="609600" y="5486400"/>
              <a:chExt cx="609600" cy="1295400"/>
            </a:xfrm>
          </p:grpSpPr>
          <p:sp>
            <p:nvSpPr>
              <p:cNvPr id="232" name="Rounded Rectangle 458">
                <a:extLst>
                  <a:ext uri="{FF2B5EF4-FFF2-40B4-BE49-F238E27FC236}">
                    <a16:creationId xmlns:a16="http://schemas.microsoft.com/office/drawing/2014/main" id="{33E21E6B-0B42-41F1-BB8F-72B8971BB1AF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7ED93B28-E3E2-43B2-B0B0-42CA16DF59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7C7E46C7-287F-4E68-AD3E-3ACF2D5FC298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62C812DE-1ED9-4622-94E7-8F3915117E55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9AB32D33-22C9-416D-9BA8-B23654290581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A7116CBA-4AF7-48FA-AFA9-D149AE5FE915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438">
              <a:extLst>
                <a:ext uri="{FF2B5EF4-FFF2-40B4-BE49-F238E27FC236}">
                  <a16:creationId xmlns:a16="http://schemas.microsoft.com/office/drawing/2014/main" id="{588DEC76-F3D4-4484-B125-59FB01571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3429000"/>
              <a:ext cx="609600" cy="1295400"/>
              <a:chOff x="609600" y="5486400"/>
              <a:chExt cx="609600" cy="1295400"/>
            </a:xfrm>
          </p:grpSpPr>
          <p:sp>
            <p:nvSpPr>
              <p:cNvPr id="226" name="Rounded Rectangle 452">
                <a:extLst>
                  <a:ext uri="{FF2B5EF4-FFF2-40B4-BE49-F238E27FC236}">
                    <a16:creationId xmlns:a16="http://schemas.microsoft.com/office/drawing/2014/main" id="{F5A1B5FD-3F21-405A-9F14-4B1CFED5030B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5E8978E0-0043-4AE8-8931-3C76749D20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82F1AE29-723A-44EB-AE80-D6ECE6114C8E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5962A62B-36F0-4C2D-A999-1AC5E5E3852F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A8B4C1C-FFE3-4D08-A88E-66F1CC7C372B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193AF4BE-EF52-4144-A18B-0B8C95D1E9F2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445">
              <a:extLst>
                <a:ext uri="{FF2B5EF4-FFF2-40B4-BE49-F238E27FC236}">
                  <a16:creationId xmlns:a16="http://schemas.microsoft.com/office/drawing/2014/main" id="{D92DB81A-3182-4CF5-B397-85C67C86B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3810000"/>
              <a:ext cx="609600" cy="1295400"/>
              <a:chOff x="609600" y="5486400"/>
              <a:chExt cx="609600" cy="1295400"/>
            </a:xfrm>
          </p:grpSpPr>
          <p:sp>
            <p:nvSpPr>
              <p:cNvPr id="220" name="Rounded Rectangle 446">
                <a:extLst>
                  <a:ext uri="{FF2B5EF4-FFF2-40B4-BE49-F238E27FC236}">
                    <a16:creationId xmlns:a16="http://schemas.microsoft.com/office/drawing/2014/main" id="{9D6B11B0-766C-4B1E-B98E-212A13ED65C4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B5C952D9-25DF-4F62-9BA5-0C4A189847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1C7CD791-A6FB-4824-B73D-323F42D2011A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BED86816-31B0-4E4E-B2ED-16358AA33966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D4594C6D-2721-408F-89F1-D9AA3D1461F8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60B53F59-A964-4DDE-84E7-18AB1A6F08D2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452">
              <a:extLst>
                <a:ext uri="{FF2B5EF4-FFF2-40B4-BE49-F238E27FC236}">
                  <a16:creationId xmlns:a16="http://schemas.microsoft.com/office/drawing/2014/main" id="{E576EC73-3C44-437C-BF0D-0BBD541E0A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3048000"/>
              <a:ext cx="609600" cy="1295400"/>
              <a:chOff x="609600" y="5486400"/>
              <a:chExt cx="609600" cy="1295400"/>
            </a:xfrm>
          </p:grpSpPr>
          <p:sp>
            <p:nvSpPr>
              <p:cNvPr id="214" name="Rounded Rectangle 440">
                <a:extLst>
                  <a:ext uri="{FF2B5EF4-FFF2-40B4-BE49-F238E27FC236}">
                    <a16:creationId xmlns:a16="http://schemas.microsoft.com/office/drawing/2014/main" id="{62135360-B6A3-4D1B-9BEC-46D0C57B284F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CCA2F5D5-6CFE-49CA-9C73-42522FFA8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0B720C4-E19A-4148-84F9-1C9609919B08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B3959F04-2151-4900-8FB1-5578B4EC5C11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FFC893F0-08D0-40AC-91FC-9364B4DB12D2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9B62B53-8D31-46C5-961E-A9801852952C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459">
              <a:extLst>
                <a:ext uri="{FF2B5EF4-FFF2-40B4-BE49-F238E27FC236}">
                  <a16:creationId xmlns:a16="http://schemas.microsoft.com/office/drawing/2014/main" id="{EFBC4693-9D52-40C2-B539-728FFD3A3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4191000"/>
              <a:ext cx="609600" cy="1295400"/>
              <a:chOff x="609600" y="5486400"/>
              <a:chExt cx="609600" cy="1295400"/>
            </a:xfrm>
          </p:grpSpPr>
          <p:sp>
            <p:nvSpPr>
              <p:cNvPr id="208" name="Rounded Rectangle 434">
                <a:extLst>
                  <a:ext uri="{FF2B5EF4-FFF2-40B4-BE49-F238E27FC236}">
                    <a16:creationId xmlns:a16="http://schemas.microsoft.com/office/drawing/2014/main" id="{9644DF9E-EBA4-438D-8B54-E4402D8E7926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BBB06E04-6664-4F1B-9E30-222E2C349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743C9AB-54BD-4D2F-80B1-269C09EAF784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8198569A-140B-4D65-968A-4711ABC56676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D24C34A8-F181-49AC-B4A4-44071017954F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A11A5884-2EE1-48D2-A22E-275EC6370904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466">
              <a:extLst>
                <a:ext uri="{FF2B5EF4-FFF2-40B4-BE49-F238E27FC236}">
                  <a16:creationId xmlns:a16="http://schemas.microsoft.com/office/drawing/2014/main" id="{E95558B6-4901-4ED1-8E68-19CC036688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4648200"/>
              <a:ext cx="609600" cy="1295400"/>
              <a:chOff x="609600" y="5486400"/>
              <a:chExt cx="609600" cy="1295400"/>
            </a:xfrm>
          </p:grpSpPr>
          <p:sp>
            <p:nvSpPr>
              <p:cNvPr id="202" name="Rounded Rectangle 428">
                <a:extLst>
                  <a:ext uri="{FF2B5EF4-FFF2-40B4-BE49-F238E27FC236}">
                    <a16:creationId xmlns:a16="http://schemas.microsoft.com/office/drawing/2014/main" id="{157B19C6-FB59-4C30-BEDB-FD51396779E2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7B18E1E2-6740-433A-ACE8-97C6A2D9E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806BFF4A-8EDF-4661-ACB2-B5DF2AF463A6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A95AD949-69F7-4D78-8492-D7417E8DF69B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93378160-9C62-44A6-93B7-B02FBBEB3BC6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05565EAE-F518-4A69-9884-3B9BB310C3B6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473">
              <a:extLst>
                <a:ext uri="{FF2B5EF4-FFF2-40B4-BE49-F238E27FC236}">
                  <a16:creationId xmlns:a16="http://schemas.microsoft.com/office/drawing/2014/main" id="{B166E09B-C6EE-406B-8FC2-E83F515922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4953000"/>
              <a:ext cx="609600" cy="1295400"/>
              <a:chOff x="609600" y="5486400"/>
              <a:chExt cx="609600" cy="1295400"/>
            </a:xfrm>
          </p:grpSpPr>
          <p:sp>
            <p:nvSpPr>
              <p:cNvPr id="196" name="Rounded Rectangle 422">
                <a:extLst>
                  <a:ext uri="{FF2B5EF4-FFF2-40B4-BE49-F238E27FC236}">
                    <a16:creationId xmlns:a16="http://schemas.microsoft.com/office/drawing/2014/main" id="{CE22F908-31B7-47FC-953F-AEB1420AD680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EAD57573-FD4C-426E-A218-FF4A3491E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3CF370BF-0248-460B-8EF6-FD4B8966E4AF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AEF82FE-8600-44F1-85DB-E8DBBD624433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497D321-D1F4-447C-BCA6-A26FDAA1331C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8A2E15F-908F-443E-8DC6-697B0F5A2360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480">
              <a:extLst>
                <a:ext uri="{FF2B5EF4-FFF2-40B4-BE49-F238E27FC236}">
                  <a16:creationId xmlns:a16="http://schemas.microsoft.com/office/drawing/2014/main" id="{0F08FD9A-B293-4F99-A67B-03EEBF422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4267200"/>
              <a:ext cx="609600" cy="1295400"/>
              <a:chOff x="609600" y="5486400"/>
              <a:chExt cx="609600" cy="1295400"/>
            </a:xfrm>
          </p:grpSpPr>
          <p:sp>
            <p:nvSpPr>
              <p:cNvPr id="190" name="Rounded Rectangle 416">
                <a:extLst>
                  <a:ext uri="{FF2B5EF4-FFF2-40B4-BE49-F238E27FC236}">
                    <a16:creationId xmlns:a16="http://schemas.microsoft.com/office/drawing/2014/main" id="{786A89D4-7D80-4CF7-9C3A-A6C33D0D737A}"/>
                  </a:ext>
                </a:extLst>
              </p:cNvPr>
              <p:cNvSpPr/>
              <p:nvPr/>
            </p:nvSpPr>
            <p:spPr>
              <a:xfrm>
                <a:off x="723900" y="5791200"/>
                <a:ext cx="381000" cy="609600"/>
              </a:xfrm>
              <a:prstGeom prst="roundRect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4E58650B-F5EB-4192-84FB-D3D02B712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63" y="5486400"/>
                <a:ext cx="268287" cy="268288"/>
              </a:xfrm>
              <a:prstGeom prst="ellipse">
                <a:avLst/>
              </a:prstGeom>
              <a:solidFill>
                <a:srgbClr val="FF4848"/>
              </a:solidFill>
              <a:ln>
                <a:solidFill>
                  <a:srgbClr val="FF484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Helvetica"/>
                  <a:ea typeface="ＭＳ Ｐゴシック" charset="0"/>
                  <a:cs typeface="Helvetica"/>
                </a:endParaRPr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D5E0AA3-B17C-47C8-8608-63AACF135BD6}"/>
                  </a:ext>
                </a:extLst>
              </p:cNvPr>
              <p:cNvCxnSpPr/>
              <p:nvPr/>
            </p:nvCxnSpPr>
            <p:spPr>
              <a:xfrm rot="5400000">
                <a:off x="494506" y="5939632"/>
                <a:ext cx="382587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D55DD5F-790B-48B9-B98F-34862EB6884A}"/>
                  </a:ext>
                </a:extLst>
              </p:cNvPr>
              <p:cNvCxnSpPr/>
              <p:nvPr/>
            </p:nvCxnSpPr>
            <p:spPr>
              <a:xfrm rot="5400000">
                <a:off x="646907" y="6590506"/>
                <a:ext cx="381000" cy="1587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16442138-A8E5-46D8-88B8-D3FA2972DE84}"/>
                  </a:ext>
                </a:extLst>
              </p:cNvPr>
              <p:cNvCxnSpPr/>
              <p:nvPr/>
            </p:nvCxnSpPr>
            <p:spPr>
              <a:xfrm rot="5400000">
                <a:off x="800894" y="6590506"/>
                <a:ext cx="381000" cy="1588"/>
              </a:xfrm>
              <a:prstGeom prst="line">
                <a:avLst/>
              </a:prstGeom>
              <a:ln w="1016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0FA7870-C1C9-4C00-903E-40A8C3488336}"/>
                  </a:ext>
                </a:extLst>
              </p:cNvPr>
              <p:cNvCxnSpPr/>
              <p:nvPr/>
            </p:nvCxnSpPr>
            <p:spPr>
              <a:xfrm rot="16200000" flipH="1">
                <a:off x="952500" y="5940425"/>
                <a:ext cx="381000" cy="152400"/>
              </a:xfrm>
              <a:prstGeom prst="line">
                <a:avLst/>
              </a:prstGeom>
              <a:ln w="50800" cap="flat" cmpd="sng" algn="ctr">
                <a:solidFill>
                  <a:srgbClr val="FF48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Text Box 368">
              <a:extLst>
                <a:ext uri="{FF2B5EF4-FFF2-40B4-BE49-F238E27FC236}">
                  <a16:creationId xmlns:a16="http://schemas.microsoft.com/office/drawing/2014/main" id="{FB37C92B-6FD4-4569-9AD7-985EDE574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4343400"/>
              <a:ext cx="4414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600" b="1">
                  <a:latin typeface="Helvetica"/>
                  <a:cs typeface="Helvetica"/>
                </a:rPr>
                <a:t>8</a:t>
              </a:r>
              <a:endParaRPr lang="en-US" sz="3600" b="1">
                <a:latin typeface="Helvetica"/>
                <a:cs typeface="Helvetica"/>
              </a:endParaRPr>
            </a:p>
          </p:txBody>
        </p:sp>
      </p:grpSp>
      <p:sp>
        <p:nvSpPr>
          <p:cNvPr id="238" name="Footer Placeholder 1">
            <a:extLst>
              <a:ext uri="{FF2B5EF4-FFF2-40B4-BE49-F238E27FC236}">
                <a16:creationId xmlns:a16="http://schemas.microsoft.com/office/drawing/2014/main" id="{AC6AC806-ED92-46F1-9D61-5F9A86A2C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3275856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800" u="none" dirty="0">
                <a:solidFill>
                  <a:schemeClr val="bg1"/>
                </a:solidFill>
              </a:rPr>
              <a:t>nrich.maths.org</a:t>
            </a:r>
          </a:p>
          <a:p>
            <a:r>
              <a:rPr lang="en-US" altLang="en-US" sz="1800" u="none" dirty="0">
                <a:solidFill>
                  <a:schemeClr val="bg1"/>
                </a:solidFill>
              </a:rPr>
              <a:t>© University of Cambridge</a:t>
            </a:r>
            <a:endParaRPr lang="en-GB" altLang="en-US" sz="18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5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RICH">
      <a:majorFont>
        <a:latin typeface="Georgi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86309</TotalTime>
  <Words>1005</Words>
  <Application>Microsoft Office PowerPoint</Application>
  <PresentationFormat>On-screen Show (4:3)</PresentationFormat>
  <Paragraphs>256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Helvetica</vt:lpstr>
      <vt:lpstr>Times New Roman</vt:lpstr>
      <vt:lpstr>Verdana</vt:lpstr>
      <vt:lpstr>Office Theme</vt:lpstr>
      <vt:lpstr>Welcome!  Historical adventures in mathematical modelling:  From the Outback to the Arctic  </vt:lpstr>
      <vt:lpstr>Before going back in time, let’s think about now</vt:lpstr>
      <vt:lpstr>Australia’s favourite pet data:  What do you notice?</vt:lpstr>
      <vt:lpstr>The Australian Outback</vt:lpstr>
      <vt:lpstr>The story of Thomas Austin</vt:lpstr>
      <vt:lpstr>How accurate is our model?</vt:lpstr>
      <vt:lpstr>How did the Australians attempt to control their rabbits?</vt:lpstr>
      <vt:lpstr>The Standing Disease </vt:lpstr>
      <vt:lpstr>The Standing Disease</vt:lpstr>
      <vt:lpstr>PowerPoint Presentation</vt:lpstr>
      <vt:lpstr>Interpreting a model…</vt:lpstr>
      <vt:lpstr>The Scottish Islands</vt:lpstr>
      <vt:lpstr>What assumptions might you make?</vt:lpstr>
      <vt:lpstr>Epidemics on networks</vt:lpstr>
      <vt:lpstr>Teenage romantic network</vt:lpstr>
      <vt:lpstr>How does an epidemic spread on a netwok?</vt:lpstr>
      <vt:lpstr>PowerPoint Presentation</vt:lpstr>
      <vt:lpstr>PowerPoint Presentation</vt:lpstr>
      <vt:lpstr>PowerPoint Presentation</vt:lpstr>
      <vt:lpstr>Hudson Bay, Canada</vt:lpstr>
      <vt:lpstr>What do you notice? </vt:lpstr>
      <vt:lpstr>Hudson Bay: Hare data 190 onwards</vt:lpstr>
      <vt:lpstr>Hudson Bay: Hare data 190 onwards</vt:lpstr>
      <vt:lpstr>Introducing a predator</vt:lpstr>
      <vt:lpstr>Lynx graph</vt:lpstr>
      <vt:lpstr>What do you notice?</vt:lpstr>
      <vt:lpstr>Visual comparison</vt:lpstr>
      <vt:lpstr>Adriatic Sea</vt:lpstr>
      <vt:lpstr>What do you notice</vt:lpstr>
      <vt:lpstr>Predator-prey model</vt:lpstr>
      <vt:lpstr>What about confidentiality?</vt:lpstr>
      <vt:lpstr>What about ethics?</vt:lpstr>
      <vt:lpstr>Next steps: JUNIPER</vt:lpstr>
      <vt:lpstr>Taking things further (ID 14880)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Mathematics For All Learners</dc:title>
  <dc:subject/>
  <dc:creator>Jennifer Piggott</dc:creator>
  <cp:keywords/>
  <dc:description/>
  <cp:lastModifiedBy>Ems Lord</cp:lastModifiedBy>
  <cp:revision>517</cp:revision>
  <cp:lastPrinted>2021-03-21T18:46:47Z</cp:lastPrinted>
  <dcterms:created xsi:type="dcterms:W3CDTF">2011-06-14T20:43:57Z</dcterms:created>
  <dcterms:modified xsi:type="dcterms:W3CDTF">2021-03-22T11:42:15Z</dcterms:modified>
</cp:coreProperties>
</file>